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331" r:id="rId3"/>
    <p:sldId id="301" r:id="rId4"/>
    <p:sldId id="383" r:id="rId5"/>
    <p:sldId id="384" r:id="rId6"/>
    <p:sldId id="385" r:id="rId7"/>
    <p:sldId id="406" r:id="rId8"/>
    <p:sldId id="300" r:id="rId9"/>
    <p:sldId id="351" r:id="rId10"/>
    <p:sldId id="352" r:id="rId11"/>
    <p:sldId id="353" r:id="rId12"/>
    <p:sldId id="389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9" r:id="rId26"/>
    <p:sldId id="410" r:id="rId27"/>
    <p:sldId id="411" r:id="rId28"/>
    <p:sldId id="433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335" r:id="rId37"/>
    <p:sldId id="336" r:id="rId38"/>
    <p:sldId id="344" r:id="rId39"/>
    <p:sldId id="337" r:id="rId40"/>
    <p:sldId id="342" r:id="rId41"/>
    <p:sldId id="338" r:id="rId42"/>
    <p:sldId id="343" r:id="rId43"/>
    <p:sldId id="339" r:id="rId44"/>
    <p:sldId id="340" r:id="rId45"/>
    <p:sldId id="303" r:id="rId46"/>
    <p:sldId id="304" r:id="rId47"/>
    <p:sldId id="305" r:id="rId48"/>
    <p:sldId id="306" r:id="rId49"/>
    <p:sldId id="307" r:id="rId50"/>
    <p:sldId id="308" r:id="rId51"/>
    <p:sldId id="404" r:id="rId52"/>
    <p:sldId id="386" r:id="rId53"/>
    <p:sldId id="387" r:id="rId54"/>
    <p:sldId id="388" r:id="rId55"/>
    <p:sldId id="412" r:id="rId56"/>
    <p:sldId id="413" r:id="rId57"/>
    <p:sldId id="414" r:id="rId58"/>
    <p:sldId id="415" r:id="rId59"/>
    <p:sldId id="423" r:id="rId60"/>
    <p:sldId id="424" r:id="rId61"/>
    <p:sldId id="425" r:id="rId62"/>
    <p:sldId id="426" r:id="rId63"/>
    <p:sldId id="345" r:id="rId64"/>
    <p:sldId id="427" r:id="rId65"/>
    <p:sldId id="428" r:id="rId66"/>
    <p:sldId id="429" r:id="rId67"/>
    <p:sldId id="430" r:id="rId68"/>
    <p:sldId id="431" r:id="rId69"/>
    <p:sldId id="432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5AA"/>
    <a:srgbClr val="FAF5EB"/>
    <a:srgbClr val="636466"/>
    <a:srgbClr val="F3E6CD"/>
    <a:srgbClr val="BCBEC0"/>
    <a:srgbClr val="FFFFFF"/>
    <a:srgbClr val="00643C"/>
    <a:srgbClr val="009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76" autoAdjust="0"/>
  </p:normalViewPr>
  <p:slideViewPr>
    <p:cSldViewPr snapToGrid="0" snapToObjects="1">
      <p:cViewPr varScale="1">
        <p:scale>
          <a:sx n="147" d="100"/>
          <a:sy n="147" d="100"/>
        </p:scale>
        <p:origin x="116" y="524"/>
      </p:cViewPr>
      <p:guideLst>
        <p:guide orient="horz" pos="2160"/>
        <p:guide pos="7296"/>
        <p:guide pos="360"/>
        <p:guide pos="3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670-8DAB-F349-A45C-BC1122BAE13F}" type="datetimeFigureOut">
              <a:t>9/20/2021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5FF9-4E87-2742-89A1-ED334B555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2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1176-893F-4246-9AFB-D9E82C1080C6}" type="datetimeFigureOut"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1279-E62B-4842-B1B7-B57718967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B2F4CD8B-45E1-8849-81DC-1667E2200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58382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58382" cy="665387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1529" y="541743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607C25-129A-574D-A4CE-8B04FED0F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72800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72800" cy="71628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4034" y="58236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large, knife, table&#10;&#10;Description automatically generated">
            <a:extLst>
              <a:ext uri="{FF2B5EF4-FFF2-40B4-BE49-F238E27FC236}">
                <a16:creationId xmlns:a16="http://schemas.microsoft.com/office/drawing/2014/main" id="{D18F5D19-96C3-8847-AD64-E95614F38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371061"/>
            <a:ext cx="10972800" cy="1216100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3200" b="0" i="0" cap="none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52" y="3587161"/>
            <a:ext cx="10980080" cy="679597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8DBA-6149-5E41-8519-B8216DD91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AF11E5-2166-6349-B19E-01330ACF2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1A75821C-ECF2-6D4C-9CE9-F91FC287D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48937"/>
            <a:ext cx="10972800" cy="51630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5684D4-5848-B14D-B625-9B4E241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2"/>
            <a:ext cx="9634595" cy="1056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54DCA6-A8E4-A843-825C-2A65CF3DF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</p:spTree>
    <p:extLst>
      <p:ext uri="{BB962C8B-B14F-4D97-AF65-F5344CB8AC3E}">
        <p14:creationId xmlns:p14="http://schemas.microsoft.com/office/powerpoint/2010/main" val="310058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9725"/>
            <a:ext cx="10972800" cy="39798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60925"/>
            <a:ext cx="10972800" cy="558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2873-046D-AB47-B2B9-7348BC66E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9AD-5162-7C46-8956-6F2305B4F8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6F9-0255-6A4C-8D09-8584AC6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A314-6B86-4C4C-92AB-1F521F547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6F1B81A-15B4-3448-8C72-C0B81088171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2138" y="1252265"/>
            <a:ext cx="10998200" cy="46037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ADF5-4BE8-5B47-83DD-C89C192C5E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F7368-B220-5B4F-934F-16078237A7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40DD6-06A2-504B-8700-3A69877400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6F6B2F77-80AA-8A4C-94A9-D84D0CF6A9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604000"/>
            <a:ext cx="616688" cy="254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6B65-71D1-7B45-A368-6E687E5B2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30" y="6603999"/>
            <a:ext cx="4440141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A3A5A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Proprietary and Confidential Information of H3 Biomedicine, Inc., an Eisai oncology company</a:t>
            </a:r>
          </a:p>
        </p:txBody>
      </p:sp>
      <p:pic>
        <p:nvPicPr>
          <p:cNvPr id="13" name="Picture 12" descr="A picture containing game, hat, comb&#10;&#10;Description automatically generated">
            <a:extLst>
              <a:ext uri="{FF2B5EF4-FFF2-40B4-BE49-F238E27FC236}">
                <a16:creationId xmlns:a16="http://schemas.microsoft.com/office/drawing/2014/main" id="{323F470B-7404-8A46-9128-F7196AC334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63200" y="5956300"/>
            <a:ext cx="182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0" r:id="rId4"/>
    <p:sldLayoutId id="2147483656" r:id="rId5"/>
    <p:sldLayoutId id="2147483652" r:id="rId6"/>
    <p:sldLayoutId id="2147483657" r:id="rId7"/>
    <p:sldLayoutId id="2147483654" r:id="rId8"/>
    <p:sldLayoutId id="2147483655" r:id="rId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prot.2017.14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1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7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7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nualreviews.org/doi/10.1146/annurev-biodatasci-080917-01345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6245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6245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ature.com/articles/s41591-018-0096-5" TargetMode="External"/><Relationship Id="rId5" Type="http://schemas.openxmlformats.org/officeDocument/2006/relationships/hyperlink" Target="https://dx.doi.org/10.1126/science.aad0501" TargetMode="Externa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41DC4-C0FC-404F-9B54-905A8388F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@ H3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3DDB3A-D4CF-4843-B192-1FB64AE58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2021.09.20 – Nathan T.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scRNA-Seq</a:t>
            </a:r>
            <a:r>
              <a:rPr lang="en-US" dirty="0" smtClean="0"/>
              <a:t> SBG 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003775" y="3791739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Targeted-Depth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2648" y="1095010"/>
            <a:ext cx="7217280" cy="3057830"/>
          </a:xfrm>
          <a:prstGeom prst="roundRect">
            <a:avLst/>
          </a:prstGeom>
          <a:noFill/>
          <a:ln w="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70533" y="2524758"/>
            <a:ext cx="1501832" cy="35991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Compress Data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3354" y="1287830"/>
            <a:ext cx="14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SBG Apps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73354" y="1661592"/>
            <a:ext cx="18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to build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181767" y="4218321"/>
            <a:ext cx="2248178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Count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020352" y="5073619"/>
            <a:ext cx="2571008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Aggregate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537114" y="5802855"/>
            <a:ext cx="2614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Reanalyze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365354" y="5802855"/>
            <a:ext cx="3376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&amp; Gene Marker Analysis 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 rot="5400000">
            <a:off x="8850601" y="3562586"/>
            <a:ext cx="3266432" cy="3094426"/>
          </a:xfrm>
          <a:prstGeom prst="roundRect">
            <a:avLst/>
          </a:prstGeom>
          <a:noFill/>
          <a:ln w="0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307540" y="3117694"/>
            <a:ext cx="273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Unused, but Available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173178" y="4421086"/>
            <a:ext cx="2621275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VDJ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027997" y="5084775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Targeted Compare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003775" y="5802855"/>
            <a:ext cx="2978251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Multi*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578460" y="6343807"/>
            <a:ext cx="1559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*Combines the above</a:t>
            </a:r>
            <a:endParaRPr lang="en-US" sz="1100" dirty="0"/>
          </a:p>
        </p:txBody>
      </p:sp>
      <p:sp>
        <p:nvSpPr>
          <p:cNvPr id="29" name="Flowchart: Off-page Connector 28"/>
          <p:cNvSpPr/>
          <p:nvPr/>
        </p:nvSpPr>
        <p:spPr>
          <a:xfrm>
            <a:off x="11212294" y="2044657"/>
            <a:ext cx="450119" cy="41063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186645" y="2075971"/>
            <a:ext cx="59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203297" y="1293641"/>
            <a:ext cx="468112" cy="3024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203297" y="1669149"/>
            <a:ext cx="468112" cy="302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645410" y="2968150"/>
            <a:ext cx="1462266" cy="4663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Reformat Files</a:t>
            </a:r>
            <a:endParaRPr lang="en-US" sz="1400" dirty="0"/>
          </a:p>
        </p:txBody>
      </p:sp>
      <p:sp>
        <p:nvSpPr>
          <p:cNvPr id="35" name="Flowchart: Off-page Connector 34"/>
          <p:cNvSpPr/>
          <p:nvPr/>
        </p:nvSpPr>
        <p:spPr>
          <a:xfrm>
            <a:off x="3228988" y="3320585"/>
            <a:ext cx="2254944" cy="759680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Prepped Sequencing Data (fastq.gz)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5138767" y="2030924"/>
            <a:ext cx="2365364" cy="3625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SRA Download and Extract</a:t>
            </a:r>
            <a:endParaRPr lang="en-US" sz="1400" dirty="0"/>
          </a:p>
        </p:txBody>
      </p:sp>
      <p:sp>
        <p:nvSpPr>
          <p:cNvPr id="38" name="Flowchart: Connector 37"/>
          <p:cNvSpPr/>
          <p:nvPr/>
        </p:nvSpPr>
        <p:spPr>
          <a:xfrm>
            <a:off x="1128405" y="1124023"/>
            <a:ext cx="1754075" cy="761808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Raw Sequencing Data </a:t>
            </a:r>
            <a:endParaRPr lang="en-US" sz="1400" dirty="0"/>
          </a:p>
        </p:txBody>
      </p:sp>
      <p:sp>
        <p:nvSpPr>
          <p:cNvPr id="39" name="Flowchart: Connector 38"/>
          <p:cNvSpPr/>
          <p:nvPr/>
        </p:nvSpPr>
        <p:spPr>
          <a:xfrm>
            <a:off x="4986428" y="1160491"/>
            <a:ext cx="2517703" cy="767289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Publicly Available Raw Sequencing Data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067481" y="2493673"/>
            <a:ext cx="257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</a:t>
            </a:r>
            <a:r>
              <a:rPr lang="en-US" dirty="0" smtClean="0"/>
              <a:t>Needing Editing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203297" y="2528363"/>
            <a:ext cx="468112" cy="30244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10x Cell Ranger has Limited Quality Control Assessment</a:t>
            </a:r>
          </a:p>
          <a:p>
            <a:pPr lvl="1"/>
            <a:r>
              <a:rPr lang="en-US" dirty="0" smtClean="0"/>
              <a:t>UMI &amp; Cell Overlap</a:t>
            </a:r>
          </a:p>
          <a:p>
            <a:pPr lvl="1"/>
            <a:r>
              <a:rPr lang="en-US" dirty="0" smtClean="0"/>
              <a:t>Screening based on # of Genes detected</a:t>
            </a:r>
          </a:p>
          <a:p>
            <a:r>
              <a:rPr lang="en-US" dirty="0" smtClean="0"/>
              <a:t>SBG Expanded Quality Control assessment</a:t>
            </a:r>
          </a:p>
          <a:p>
            <a:r>
              <a:rPr lang="en-US" dirty="0" smtClean="0"/>
              <a:t>Raw &amp; Filtered Matrix Count Data</a:t>
            </a:r>
          </a:p>
          <a:p>
            <a:pPr lvl="1"/>
            <a:r>
              <a:rPr lang="en-US" dirty="0" smtClean="0"/>
              <a:t>Barcode/Feature/Gene based</a:t>
            </a:r>
          </a:p>
          <a:p>
            <a:r>
              <a:rPr lang="en-US" dirty="0" smtClean="0"/>
              <a:t>Cluster Analysis (Expanded &amp; Limited)</a:t>
            </a:r>
          </a:p>
          <a:p>
            <a:pPr lvl="1"/>
            <a:r>
              <a:rPr lang="en-US" dirty="0" smtClean="0"/>
              <a:t>UMAP Dimensionality Reduction</a:t>
            </a:r>
          </a:p>
          <a:p>
            <a:pPr lvl="1"/>
            <a:r>
              <a:rPr lang="en-US" dirty="0" smtClean="0"/>
              <a:t>K-means Cluster Analysis</a:t>
            </a:r>
          </a:p>
          <a:p>
            <a:pPr lvl="1"/>
            <a:r>
              <a:rPr lang="en-US" dirty="0" smtClean="0"/>
              <a:t>Gene Biomarker for Cluster</a:t>
            </a:r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scRNA-Seq</a:t>
            </a:r>
            <a:r>
              <a:rPr lang="en-US" dirty="0" smtClean="0"/>
              <a:t> SBG Workflow Available Output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relevant tools</a:t>
            </a:r>
          </a:p>
          <a:p>
            <a:pPr lvl="1"/>
            <a:r>
              <a:rPr lang="en-US" dirty="0" smtClean="0"/>
              <a:t>Data Science Team</a:t>
            </a:r>
          </a:p>
          <a:p>
            <a:pPr lvl="1"/>
            <a:r>
              <a:rPr lang="en-US" dirty="0" smtClean="0"/>
              <a:t>Biologists (interactive visualization)</a:t>
            </a:r>
          </a:p>
          <a:p>
            <a:r>
              <a:rPr lang="en-US" dirty="0" smtClean="0"/>
              <a:t>Download multiple datasets</a:t>
            </a:r>
          </a:p>
          <a:p>
            <a:pPr lvl="1"/>
            <a:r>
              <a:rPr lang="en-US" dirty="0" smtClean="0"/>
              <a:t>Publicly available</a:t>
            </a:r>
          </a:p>
          <a:p>
            <a:pPr lvl="1"/>
            <a:r>
              <a:rPr lang="en-US" dirty="0" smtClean="0"/>
              <a:t>10x Human PMBC example dataset</a:t>
            </a:r>
          </a:p>
          <a:p>
            <a:pPr lvl="1"/>
            <a:r>
              <a:rPr lang="en-US" dirty="0" smtClean="0"/>
              <a:t>Dataset mixture of mouse and human</a:t>
            </a:r>
          </a:p>
          <a:p>
            <a:r>
              <a:rPr lang="en-US" dirty="0" smtClean="0"/>
              <a:t>Attempt to analyze datasets throughout entire pipeline</a:t>
            </a:r>
          </a:p>
          <a:p>
            <a:r>
              <a:rPr lang="en-US" dirty="0" smtClean="0"/>
              <a:t>Primarily used </a:t>
            </a:r>
          </a:p>
          <a:p>
            <a:pPr lvl="1"/>
            <a:r>
              <a:rPr lang="en-US" dirty="0" smtClean="0"/>
              <a:t>10x Cell Ranger</a:t>
            </a:r>
          </a:p>
          <a:p>
            <a:r>
              <a:rPr lang="en-US" dirty="0" smtClean="0"/>
              <a:t>Visualization Tools</a:t>
            </a:r>
          </a:p>
          <a:p>
            <a:pPr lvl="1"/>
            <a:r>
              <a:rPr lang="en-US" dirty="0" err="1" smtClean="0"/>
              <a:t>Bioturing</a:t>
            </a:r>
            <a:r>
              <a:rPr lang="en-US" dirty="0" smtClean="0"/>
              <a:t> (Paid, currently limited licenses)</a:t>
            </a:r>
          </a:p>
          <a:p>
            <a:pPr lvl="1"/>
            <a:r>
              <a:rPr lang="en-US" dirty="0" smtClean="0"/>
              <a:t>Loupe (Free 10x Visualization Tool)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01" y="3351696"/>
            <a:ext cx="8764223" cy="1076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Evaluation (Report)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2601" y="1606014"/>
            <a:ext cx="105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Next few slides represent a pdf report for a </a:t>
            </a:r>
            <a:r>
              <a:rPr lang="en-US" dirty="0" err="1" smtClean="0"/>
              <a:t>scRNA-Seq</a:t>
            </a:r>
            <a:r>
              <a:rPr lang="en-US" dirty="0" smtClean="0"/>
              <a:t> analysis as possible deliverable for an H3 </a:t>
            </a:r>
            <a:r>
              <a:rPr lang="en-US" dirty="0" err="1" smtClean="0"/>
              <a:t>scRNA-Seq</a:t>
            </a:r>
            <a:r>
              <a:rPr lang="en-US" dirty="0" smtClean="0"/>
              <a:t> analysis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4117" y="2900110"/>
            <a:ext cx="14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Report Start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43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Part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577" y="1211293"/>
            <a:ext cx="751356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PT 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92" y="1492617"/>
            <a:ext cx="889759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614"/>
          <a:stretch/>
        </p:blipFill>
        <p:spPr>
          <a:xfrm>
            <a:off x="1997774" y="1665788"/>
            <a:ext cx="7617011" cy="36853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Sources of Variation: Cell Cycle Phase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47" y="1339503"/>
            <a:ext cx="9173855" cy="4982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variation and </a:t>
            </a:r>
            <a:r>
              <a:rPr lang="en-US" dirty="0" err="1" smtClean="0"/>
              <a:t>similiarity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074" y="1249363"/>
            <a:ext cx="767536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clusters and gene markers per cluster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363"/>
            <a:ext cx="8034376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Representations between different clusters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8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Actively evaluating </a:t>
            </a:r>
            <a:r>
              <a:rPr lang="en-US" dirty="0" err="1" smtClean="0"/>
              <a:t>scRNA-Seq</a:t>
            </a:r>
            <a:r>
              <a:rPr lang="en-US" dirty="0" smtClean="0"/>
              <a:t> capabilities @ H3</a:t>
            </a:r>
          </a:p>
          <a:p>
            <a:r>
              <a:rPr lang="en-US" dirty="0" smtClean="0"/>
              <a:t>Key Areas of Consideration:</a:t>
            </a:r>
          </a:p>
          <a:p>
            <a:pPr lvl="1"/>
            <a:r>
              <a:rPr lang="en-US" dirty="0" smtClean="0"/>
              <a:t>Wet Lab Logistics</a:t>
            </a:r>
          </a:p>
          <a:p>
            <a:pPr lvl="1"/>
            <a:r>
              <a:rPr lang="en-US" dirty="0" smtClean="0"/>
              <a:t>Analysis Pipeline</a:t>
            </a:r>
          </a:p>
          <a:p>
            <a:pPr lvl="2"/>
            <a:r>
              <a:rPr lang="en-US" dirty="0" smtClean="0"/>
              <a:t>Internal &amp; Publicly Available Data</a:t>
            </a:r>
          </a:p>
          <a:p>
            <a:pPr lvl="2"/>
            <a:r>
              <a:rPr lang="en-US" dirty="0" smtClean="0"/>
              <a:t>SBG Platform</a:t>
            </a:r>
          </a:p>
          <a:p>
            <a:pPr lvl="2"/>
            <a:r>
              <a:rPr lang="en-US" dirty="0" smtClean="0"/>
              <a:t>External to SBG Platform</a:t>
            </a:r>
          </a:p>
          <a:p>
            <a:pPr lvl="1"/>
            <a:r>
              <a:rPr lang="en-US" dirty="0" smtClean="0"/>
              <a:t>Storage &amp; Data Access</a:t>
            </a:r>
          </a:p>
          <a:p>
            <a:r>
              <a:rPr lang="en-US" dirty="0" smtClean="0"/>
              <a:t>Presentation</a:t>
            </a:r>
          </a:p>
          <a:p>
            <a:pPr lvl="1"/>
            <a:r>
              <a:rPr lang="en-US" dirty="0" smtClean="0"/>
              <a:t>Rapid </a:t>
            </a:r>
            <a:r>
              <a:rPr lang="en-US" dirty="0" err="1" smtClean="0"/>
              <a:t>scRNA-Seq</a:t>
            </a:r>
            <a:r>
              <a:rPr lang="en-US" dirty="0" smtClean="0"/>
              <a:t> Background</a:t>
            </a:r>
          </a:p>
          <a:p>
            <a:pPr lvl="1"/>
            <a:r>
              <a:rPr lang="en-US" dirty="0" smtClean="0"/>
              <a:t>H3 </a:t>
            </a:r>
            <a:r>
              <a:rPr lang="en-US" dirty="0" err="1" smtClean="0"/>
              <a:t>scRNA-Seq</a:t>
            </a:r>
            <a:r>
              <a:rPr lang="en-US" dirty="0" smtClean="0"/>
              <a:t> Analysis </a:t>
            </a:r>
          </a:p>
          <a:p>
            <a:pPr lvl="1"/>
            <a:r>
              <a:rPr lang="en-US" dirty="0" smtClean="0"/>
              <a:t>Pilot Project Initiated &amp; Analysis Evaluation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06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1" y="1269781"/>
            <a:ext cx="5950498" cy="45053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Dataset Examples from H3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60" y="1269781"/>
            <a:ext cx="6089246" cy="47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9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584" y="1162540"/>
            <a:ext cx="9576831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Loupe Interactive Visualization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Bioturing</a:t>
            </a:r>
            <a:r>
              <a:rPr lang="en-US" dirty="0" smtClean="0"/>
              <a:t> Interactive Visualization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22" y="1532583"/>
            <a:ext cx="5730377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74" y="1532583"/>
            <a:ext cx="3479979" cy="4680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109" y="4267200"/>
            <a:ext cx="951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Fibroblast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945" y="2313709"/>
            <a:ext cx="1094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Macrophage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254" y="1548376"/>
            <a:ext cx="1094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Cancer cells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40900" y="6067274"/>
            <a:ext cx="3551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Head and Neck Cancer (GSE103322)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2508" y="6140024"/>
            <a:ext cx="13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Bioturing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Brainstorming on H3 Fully Desired Deliverables: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QC assessment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Normalization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Cluster Analysis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</a:t>
            </a:r>
            <a:r>
              <a:rPr lang="en-US" dirty="0" smtClean="0">
                <a:solidFill>
                  <a:srgbClr val="FF0000"/>
                </a:solidFill>
              </a:rPr>
              <a:t>Identity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Cell </a:t>
            </a:r>
            <a:r>
              <a:rPr lang="en-US" dirty="0" smtClean="0">
                <a:solidFill>
                  <a:srgbClr val="FF0000"/>
                </a:solidFill>
              </a:rPr>
              <a:t>State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Comparisons </a:t>
            </a:r>
            <a:r>
              <a:rPr lang="en-US" dirty="0">
                <a:solidFill>
                  <a:srgbClr val="FF0000"/>
                </a:solidFill>
              </a:rPr>
              <a:t>of the above between biological </a:t>
            </a:r>
            <a:r>
              <a:rPr lang="en-US" dirty="0" smtClean="0">
                <a:solidFill>
                  <a:srgbClr val="FF0000"/>
                </a:solidFill>
              </a:rPr>
              <a:t>states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C209"/>
                </a:solidFill>
              </a:rPr>
              <a:t>Dashboard &amp; Report </a:t>
            </a:r>
            <a:r>
              <a:rPr lang="en-US" dirty="0" smtClean="0">
                <a:solidFill>
                  <a:srgbClr val="FFC209"/>
                </a:solidFill>
              </a:rPr>
              <a:t>representation</a:t>
            </a:r>
          </a:p>
          <a:p>
            <a:pPr lvl="1"/>
            <a:r>
              <a:rPr lang="en-US" dirty="0" smtClean="0">
                <a:solidFill>
                  <a:srgbClr val="0874C2"/>
                </a:solidFill>
              </a:rPr>
              <a:t>A Loupe data file for on your laptop visualization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Trajectory Analysis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C209"/>
                </a:solidFill>
              </a:rPr>
              <a:t>Analyze publicly available </a:t>
            </a:r>
            <a:r>
              <a:rPr lang="en-US" dirty="0" err="1">
                <a:solidFill>
                  <a:srgbClr val="FFC209"/>
                </a:solidFill>
              </a:rPr>
              <a:t>scRNA-Seq</a:t>
            </a:r>
            <a:r>
              <a:rPr lang="en-US" dirty="0">
                <a:solidFill>
                  <a:srgbClr val="FFC209"/>
                </a:solidFill>
              </a:rPr>
              <a:t> </a:t>
            </a:r>
            <a:r>
              <a:rPr lang="en-US" dirty="0" smtClean="0">
                <a:solidFill>
                  <a:srgbClr val="FFC209"/>
                </a:solidFill>
              </a:rPr>
              <a:t>data</a:t>
            </a:r>
          </a:p>
          <a:p>
            <a:pPr lvl="1"/>
            <a:r>
              <a:rPr lang="en-US" dirty="0" smtClean="0">
                <a:solidFill>
                  <a:srgbClr val="0874C2"/>
                </a:solidFill>
              </a:rPr>
              <a:t>Data output for extended analysis</a:t>
            </a:r>
          </a:p>
          <a:p>
            <a:pPr lvl="1"/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</a:t>
            </a:r>
            <a:r>
              <a:rPr lang="en-US" dirty="0" err="1" smtClean="0"/>
              <a:t>scRNA-Seq</a:t>
            </a:r>
            <a:r>
              <a:rPr lang="en-US" dirty="0" smtClean="0"/>
              <a:t> Analysis Deliverables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94721" y="5519137"/>
            <a:ext cx="232658" cy="178551"/>
          </a:xfrm>
          <a:prstGeom prst="rect">
            <a:avLst/>
          </a:prstGeom>
          <a:solidFill>
            <a:srgbClr val="0874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94721" y="5809091"/>
            <a:ext cx="232658" cy="178551"/>
          </a:xfrm>
          <a:prstGeom prst="rect">
            <a:avLst/>
          </a:prstGeom>
          <a:solidFill>
            <a:srgbClr val="FFC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94721" y="6110521"/>
            <a:ext cx="232658" cy="178551"/>
          </a:xfrm>
          <a:prstGeom prst="rect">
            <a:avLst/>
          </a:prstGeom>
          <a:solidFill>
            <a:srgbClr val="FF3D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86434" y="5424652"/>
            <a:ext cx="1850443" cy="37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86434" y="6020509"/>
            <a:ext cx="207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Available in SBG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86434" y="5713700"/>
            <a:ext cx="269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Improvements Desired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75" y="1737263"/>
            <a:ext cx="10972800" cy="4186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648" y="243477"/>
            <a:ext cx="9634595" cy="1056889"/>
          </a:xfrm>
        </p:spPr>
        <p:txBody>
          <a:bodyPr/>
          <a:lstStyle/>
          <a:p>
            <a:r>
              <a:rPr lang="en-US" dirty="0" smtClean="0"/>
              <a:t>Host Dashboards OR Reports</a:t>
            </a:r>
            <a:br>
              <a:rPr lang="en-US" dirty="0" smtClean="0"/>
            </a:br>
            <a:r>
              <a:rPr lang="en-US" dirty="0" smtClean="0"/>
              <a:t>Genomic Infrastructure </a:t>
            </a:r>
            <a:r>
              <a:rPr lang="en-US" dirty="0" smtClean="0"/>
              <a:t>Improvements (R-Connect)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6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 Type Calling Types</a:t>
            </a:r>
          </a:p>
          <a:p>
            <a:pPr lvl="1"/>
            <a:r>
              <a:rPr lang="en-US" dirty="0" smtClean="0"/>
              <a:t>Reference Transcriptomic Datasets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Machine Learning Based Classifiers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Deep Learning Hybrid Methods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*All methods highly dependent on ‘prior-knowledge’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 and biological context to evaluate </a:t>
            </a:r>
          </a:p>
          <a:p>
            <a:r>
              <a:rPr lang="en-US" dirty="0" smtClean="0"/>
              <a:t>Currently Using </a:t>
            </a:r>
            <a:r>
              <a:rPr lang="en-US" dirty="0" err="1" smtClean="0"/>
              <a:t>SingleR</a:t>
            </a:r>
            <a:endParaRPr lang="en-US" dirty="0" smtClean="0"/>
          </a:p>
          <a:p>
            <a:pPr lvl="1"/>
            <a:r>
              <a:rPr lang="en-US" dirty="0" smtClean="0"/>
              <a:t>Good Balance between Ease of </a:t>
            </a:r>
          </a:p>
          <a:p>
            <a:pPr lvl="1"/>
            <a:r>
              <a:rPr lang="en-US" dirty="0" smtClean="0"/>
              <a:t>Use / Accuracy / Computing Resources</a:t>
            </a:r>
            <a:endParaRPr lang="en-US" dirty="0"/>
          </a:p>
          <a:p>
            <a:r>
              <a:rPr lang="en-US" dirty="0" smtClean="0"/>
              <a:t>Ideally, want to include multiple cell-type calling</a:t>
            </a:r>
          </a:p>
          <a:p>
            <a:pPr lvl="1"/>
            <a:r>
              <a:rPr lang="en-US" dirty="0" smtClean="0"/>
              <a:t>De-Novo</a:t>
            </a:r>
          </a:p>
          <a:p>
            <a:pPr lvl="1"/>
            <a:r>
              <a:rPr lang="en-US" dirty="0" smtClean="0"/>
              <a:t>Cell State</a:t>
            </a:r>
          </a:p>
          <a:p>
            <a:pPr lvl="1"/>
            <a:r>
              <a:rPr lang="en-US" dirty="0" smtClean="0"/>
              <a:t>Different Computational Assumptions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 Calling (Currently Using at H3)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43625" y="5697534"/>
            <a:ext cx="4774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Abdelaal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Tamim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et al. "A comparison of automatic cell identification methods for single-cell RNA sequencing data."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Genome biology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20.1 (2019): 1-19.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715" y="835752"/>
            <a:ext cx="3056330" cy="48617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30578" y="2205827"/>
            <a:ext cx="2608857" cy="1386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70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Criteria – Hybrid Deep Clustering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118"/>
          <a:stretch/>
        </p:blipFill>
        <p:spPr>
          <a:xfrm>
            <a:off x="1198810" y="1606160"/>
            <a:ext cx="1749994" cy="45137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/>
          <a:srcRect t="60061"/>
          <a:stretch/>
        </p:blipFill>
        <p:spPr>
          <a:xfrm>
            <a:off x="3104262" y="1965315"/>
            <a:ext cx="2127838" cy="3660497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70" y="1706307"/>
            <a:ext cx="5683542" cy="4178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5610" y="1200956"/>
            <a:ext cx="390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Datasets (</a:t>
            </a:r>
            <a:r>
              <a:rPr lang="en-US" b="1" u="sng" dirty="0">
                <a:solidFill>
                  <a:srgbClr val="0070C0"/>
                </a:solidFill>
              </a:rPr>
              <a:t>Cell </a:t>
            </a:r>
            <a:r>
              <a:rPr lang="en-US" b="1" u="sng" dirty="0" smtClean="0">
                <a:solidFill>
                  <a:srgbClr val="0070C0"/>
                </a:solidFill>
              </a:rPr>
              <a:t>Hierarchy is each circle)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3703" y="1225184"/>
            <a:ext cx="12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Evaluation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0133" y="1459966"/>
            <a:ext cx="17590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*Cell Number in center</a:t>
            </a:r>
            <a:endParaRPr 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6449496" y="5875079"/>
            <a:ext cx="12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66217" y="5875079"/>
            <a:ext cx="57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55491" y="6208762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Srinivasan, S., </a:t>
            </a:r>
            <a:r>
              <a:rPr lang="en-US" sz="1100" dirty="0" err="1"/>
              <a:t>Leshchyk</a:t>
            </a:r>
            <a:r>
              <a:rPr lang="en-US" sz="1100" dirty="0"/>
              <a:t>, A., </a:t>
            </a:r>
            <a:r>
              <a:rPr lang="en-US" sz="1100" b="1" dirty="0"/>
              <a:t>Johnson, N. T.</a:t>
            </a:r>
            <a:r>
              <a:rPr lang="en-US" sz="1100" dirty="0"/>
              <a:t>,</a:t>
            </a:r>
            <a:r>
              <a:rPr lang="en-US" sz="1100" b="1" dirty="0"/>
              <a:t> </a:t>
            </a:r>
            <a:r>
              <a:rPr lang="en-US" sz="1100" dirty="0"/>
              <a:t>&amp; </a:t>
            </a:r>
            <a:r>
              <a:rPr lang="en-US" sz="1100" dirty="0" err="1"/>
              <a:t>Korkin</a:t>
            </a:r>
            <a:r>
              <a:rPr lang="en-US" sz="1100" dirty="0"/>
              <a:t>, D. (2020). A hybrid deep clustering approach for robust cell type profiling using single-cell RNA-</a:t>
            </a:r>
            <a:r>
              <a:rPr lang="en-US" sz="1100" dirty="0" err="1"/>
              <a:t>seq</a:t>
            </a:r>
            <a:r>
              <a:rPr lang="en-US" sz="1100" dirty="0"/>
              <a:t> data. </a:t>
            </a:r>
            <a:r>
              <a:rPr lang="en-US" sz="1100" i="1" dirty="0"/>
              <a:t>RNA</a:t>
            </a:r>
            <a:r>
              <a:rPr lang="en-US" sz="1100" dirty="0"/>
              <a:t>, </a:t>
            </a:r>
            <a:r>
              <a:rPr lang="en-US" sz="1100" i="1" dirty="0"/>
              <a:t>26</a:t>
            </a:r>
            <a:r>
              <a:rPr lang="en-US" sz="1100" dirty="0"/>
              <a:t>(10), 1303-1319.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38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Performance Consideration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20" y="2212957"/>
            <a:ext cx="6802372" cy="25283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0904" y="1600201"/>
            <a:ext cx="3401496" cy="4525963"/>
          </a:xfrm>
        </p:spPr>
        <p:txBody>
          <a:bodyPr/>
          <a:lstStyle/>
          <a:p>
            <a:r>
              <a:rPr lang="en-US" dirty="0" smtClean="0"/>
              <a:t>Deep Learning Algorithms are typically computationally heavy</a:t>
            </a:r>
          </a:p>
          <a:p>
            <a:r>
              <a:rPr lang="en-US" dirty="0" smtClean="0"/>
              <a:t>Time and Memory consumption for different datasets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65918" y="589741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Srinivasan, S., </a:t>
            </a:r>
            <a:r>
              <a:rPr lang="en-US" sz="1100" dirty="0" err="1"/>
              <a:t>Leshchyk</a:t>
            </a:r>
            <a:r>
              <a:rPr lang="en-US" sz="1100" dirty="0"/>
              <a:t>, A., </a:t>
            </a:r>
            <a:r>
              <a:rPr lang="en-US" sz="1100" b="1" dirty="0"/>
              <a:t>Johnson, N. T.</a:t>
            </a:r>
            <a:r>
              <a:rPr lang="en-US" sz="1100" dirty="0"/>
              <a:t>,</a:t>
            </a:r>
            <a:r>
              <a:rPr lang="en-US" sz="1100" b="1" dirty="0"/>
              <a:t> </a:t>
            </a:r>
            <a:r>
              <a:rPr lang="en-US" sz="1100" dirty="0"/>
              <a:t>&amp; </a:t>
            </a:r>
            <a:r>
              <a:rPr lang="en-US" sz="1100" dirty="0" err="1"/>
              <a:t>Korkin</a:t>
            </a:r>
            <a:r>
              <a:rPr lang="en-US" sz="1100" dirty="0"/>
              <a:t>, D. (2020). A hybrid deep clustering approach for robust cell type profiling using single-cell RNA-</a:t>
            </a:r>
            <a:r>
              <a:rPr lang="en-US" sz="1100" dirty="0" err="1"/>
              <a:t>seq</a:t>
            </a:r>
            <a:r>
              <a:rPr lang="en-US" sz="1100" dirty="0"/>
              <a:t> data. </a:t>
            </a:r>
            <a:r>
              <a:rPr lang="en-US" sz="1100" i="1" dirty="0"/>
              <a:t>RNA</a:t>
            </a:r>
            <a:r>
              <a:rPr lang="en-US" sz="1100" dirty="0"/>
              <a:t>, </a:t>
            </a:r>
            <a:r>
              <a:rPr lang="en-US" sz="1100" i="1" dirty="0"/>
              <a:t>26</a:t>
            </a:r>
            <a:r>
              <a:rPr lang="en-US" sz="1100" dirty="0"/>
              <a:t>(10), 1303-1319.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5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Final H3 </a:t>
            </a:r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2648" y="1095009"/>
            <a:ext cx="7217280" cy="4183375"/>
          </a:xfrm>
          <a:prstGeom prst="roundRect">
            <a:avLst/>
          </a:prstGeom>
          <a:noFill/>
          <a:ln w="22225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570533" y="2321077"/>
            <a:ext cx="1501832" cy="35991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Compress Data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3354" y="1287830"/>
            <a:ext cx="146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SBG Apps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73354" y="1661592"/>
            <a:ext cx="18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to build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228988" y="3943812"/>
            <a:ext cx="2248178" cy="60960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Ranger Count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103195" y="5343866"/>
            <a:ext cx="261473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SingleR</a:t>
            </a:r>
            <a:r>
              <a:rPr lang="en-US" dirty="0" smtClean="0"/>
              <a:t> Cell Type Calling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676989" y="4605743"/>
            <a:ext cx="3376730" cy="609600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&amp; Gene Marker Analysis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502044" y="6130835"/>
            <a:ext cx="37791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*Seurat Object for each sample </a:t>
            </a:r>
          </a:p>
          <a:p>
            <a:r>
              <a:rPr lang="en-US" sz="1100" dirty="0" smtClean="0"/>
              <a:t>**Files can be quite large (~3 Gb)</a:t>
            </a:r>
          </a:p>
          <a:p>
            <a:r>
              <a:rPr lang="en-US" sz="1100" dirty="0" smtClean="0"/>
              <a:t>*** Best to filter and merge for biological question to ask</a:t>
            </a:r>
            <a:endParaRPr lang="en-US" sz="1100" dirty="0"/>
          </a:p>
        </p:txBody>
      </p:sp>
      <p:sp>
        <p:nvSpPr>
          <p:cNvPr id="29" name="Flowchart: Off-page Connector 28"/>
          <p:cNvSpPr/>
          <p:nvPr/>
        </p:nvSpPr>
        <p:spPr>
          <a:xfrm>
            <a:off x="11212294" y="2044657"/>
            <a:ext cx="450119" cy="410638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186645" y="2075971"/>
            <a:ext cx="59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I/O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203297" y="1293641"/>
            <a:ext cx="468112" cy="30244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11203297" y="1669149"/>
            <a:ext cx="468112" cy="3024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645410" y="2695125"/>
            <a:ext cx="1462266" cy="4663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Reformat Files</a:t>
            </a:r>
            <a:endParaRPr lang="en-US" sz="1400" dirty="0"/>
          </a:p>
        </p:txBody>
      </p:sp>
      <p:sp>
        <p:nvSpPr>
          <p:cNvPr id="35" name="Flowchart: Off-page Connector 34"/>
          <p:cNvSpPr/>
          <p:nvPr/>
        </p:nvSpPr>
        <p:spPr>
          <a:xfrm>
            <a:off x="3228988" y="3125570"/>
            <a:ext cx="2254944" cy="759680"/>
          </a:xfrm>
          <a:prstGeom prst="flowChartOffpageConnector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Prepped Sequencing Data (fastq.gz)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5138767" y="1935581"/>
            <a:ext cx="2365364" cy="36253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SRA Download and Extract</a:t>
            </a:r>
            <a:endParaRPr lang="en-US" sz="1400" dirty="0"/>
          </a:p>
        </p:txBody>
      </p:sp>
      <p:sp>
        <p:nvSpPr>
          <p:cNvPr id="38" name="Flowchart: Connector 37"/>
          <p:cNvSpPr/>
          <p:nvPr/>
        </p:nvSpPr>
        <p:spPr>
          <a:xfrm>
            <a:off x="1128405" y="1124023"/>
            <a:ext cx="1754075" cy="761808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Raw Sequencing Data </a:t>
            </a:r>
            <a:endParaRPr lang="en-US" sz="1400" dirty="0"/>
          </a:p>
        </p:txBody>
      </p:sp>
      <p:sp>
        <p:nvSpPr>
          <p:cNvPr id="39" name="Flowchart: Connector 38"/>
          <p:cNvSpPr/>
          <p:nvPr/>
        </p:nvSpPr>
        <p:spPr>
          <a:xfrm>
            <a:off x="4986428" y="1160491"/>
            <a:ext cx="2517703" cy="767289"/>
          </a:xfrm>
          <a:prstGeom prst="flowChartConnector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Publicly Available Raw Sequencing Data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9067481" y="2493673"/>
            <a:ext cx="257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Apps </a:t>
            </a:r>
            <a:r>
              <a:rPr lang="en-US" dirty="0" smtClean="0"/>
              <a:t>Needing Editing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11203297" y="2528363"/>
            <a:ext cx="468112" cy="30244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11203297" y="3045869"/>
            <a:ext cx="582987" cy="399317"/>
          </a:xfrm>
          <a:prstGeom prst="roundRect">
            <a:avLst/>
          </a:prstGeom>
          <a:noFill/>
          <a:ln w="22225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285037" y="3071341"/>
            <a:ext cx="95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SBG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913608" y="5994399"/>
            <a:ext cx="2990290" cy="6096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 using Seurat Object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535330" y="5329548"/>
            <a:ext cx="7294598" cy="1342631"/>
          </a:xfrm>
          <a:prstGeom prst="roundRect">
            <a:avLst/>
          </a:prstGeom>
          <a:noFill/>
          <a:ln w="22225">
            <a:solidFill>
              <a:srgbClr val="00B0F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203297" y="3597586"/>
            <a:ext cx="582987" cy="399317"/>
          </a:xfrm>
          <a:prstGeom prst="roundRect">
            <a:avLst/>
          </a:prstGeom>
          <a:noFill/>
          <a:ln w="22225">
            <a:solidFill>
              <a:srgbClr val="00B0F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659741" y="3623610"/>
            <a:ext cx="269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H3 </a:t>
            </a:r>
            <a:r>
              <a:rPr lang="en-US" dirty="0" err="1" smtClean="0"/>
              <a:t>Rstudio</a:t>
            </a:r>
            <a:r>
              <a:rPr lang="en-US" dirty="0" smtClean="0"/>
              <a:t>-Pro Server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559841" y="4146984"/>
            <a:ext cx="33748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Cell: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 Cycle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Dimensionality Reduction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Results</a:t>
            </a:r>
            <a:endParaRPr lang="en-US" dirty="0"/>
          </a:p>
        </p:txBody>
      </p:sp>
      <p:cxnSp>
        <p:nvCxnSpPr>
          <p:cNvPr id="47" name="Straight Connector 46"/>
          <p:cNvCxnSpPr>
            <a:stCxn id="42" idx="3"/>
            <a:endCxn id="2" idx="1"/>
          </p:cNvCxnSpPr>
          <p:nvPr/>
        </p:nvCxnSpPr>
        <p:spPr>
          <a:xfrm flipV="1">
            <a:off x="5903898" y="5162647"/>
            <a:ext cx="2655943" cy="113655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2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H3 </a:t>
            </a:r>
            <a:r>
              <a:rPr lang="en-US" dirty="0" err="1" smtClean="0"/>
              <a:t>scRNA-Seq</a:t>
            </a:r>
            <a:r>
              <a:rPr lang="en-US" dirty="0" smtClean="0"/>
              <a:t> Pilot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6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Rapid 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7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Number of tumors: 13</a:t>
            </a:r>
          </a:p>
          <a:p>
            <a:pPr fontAlgn="base"/>
            <a:r>
              <a:rPr lang="en-US" dirty="0"/>
              <a:t>Groups: Vehicle (3 mice) and HER2-STING (10 mice)</a:t>
            </a:r>
          </a:p>
          <a:p>
            <a:pPr fontAlgn="base"/>
            <a:r>
              <a:rPr lang="en-US" dirty="0"/>
              <a:t>Dose and treatment time: 1 mg/kg IV of 24-hr treatment</a:t>
            </a:r>
          </a:p>
          <a:p>
            <a:pPr fontAlgn="base"/>
            <a:r>
              <a:rPr lang="en-US" dirty="0"/>
              <a:t>Anticipated number of CD45+ cells</a:t>
            </a:r>
          </a:p>
          <a:p>
            <a:pPr lvl="1" fontAlgn="base"/>
            <a:r>
              <a:rPr lang="en-US" dirty="0"/>
              <a:t>Vehicle: 9 million</a:t>
            </a:r>
          </a:p>
          <a:p>
            <a:pPr lvl="1" fontAlgn="base"/>
            <a:r>
              <a:rPr lang="en-US" dirty="0"/>
              <a:t>HER2-STING: 4.3 million</a:t>
            </a:r>
          </a:p>
          <a:p>
            <a:pPr fontAlgn="base"/>
            <a:r>
              <a:rPr lang="en-US" dirty="0"/>
              <a:t>Submit 3 x 0.5 million cells of the vehicle group sample and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3 </a:t>
            </a:r>
            <a:r>
              <a:rPr lang="en-US" dirty="0"/>
              <a:t>x 0.5 million cells of the HER2-STING group sample to MIT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/>
              <a:t>ice in the afternoon</a:t>
            </a:r>
          </a:p>
          <a:p>
            <a:pPr fontAlgn="base"/>
            <a:r>
              <a:rPr lang="en-US" dirty="0"/>
              <a:t>Freeze 3 x 1 million cells of the vehicle group sample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x 1 million cells of the HER2-STING group sample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freezing </a:t>
            </a:r>
            <a:r>
              <a:rPr lang="en-US" dirty="0"/>
              <a:t>media and ship to BGI.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Design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3295" y="3619341"/>
            <a:ext cx="2727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Yaya Wang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Kun Yu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Xingfeng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Bao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Nathan T. Johnson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Yaoyu</a:t>
            </a:r>
            <a:r>
              <a:rPr lang="en-US" dirty="0" smtClean="0">
                <a:solidFill>
                  <a:srgbClr val="FF0000"/>
                </a:solidFill>
              </a:rPr>
              <a:t> Wang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Yonghong</a:t>
            </a:r>
            <a:r>
              <a:rPr lang="en-US" dirty="0" smtClean="0">
                <a:solidFill>
                  <a:srgbClr val="FF0000"/>
                </a:solidFill>
              </a:rPr>
              <a:t> Xiao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Winnie Tam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Kuan</a:t>
            </a:r>
            <a:r>
              <a:rPr lang="en-US" dirty="0" smtClean="0"/>
              <a:t>-Chun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Tenghui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45248" y="3344496"/>
            <a:ext cx="160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Team</a:t>
            </a:r>
            <a:endParaRPr lang="en-US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9245248" y="6110177"/>
            <a:ext cx="151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*Core Team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05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75766" y="2375647"/>
            <a:ext cx="2366682" cy="69924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Mice implanted with CT26-HER2 tumors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84494" y="2052918"/>
            <a:ext cx="833718" cy="40341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684494" y="2814918"/>
            <a:ext cx="833718" cy="4751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98894" y="1868252"/>
            <a:ext cx="114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Untreated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98894" y="3074894"/>
            <a:ext cx="188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Treated with HER2-STING ADC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203575" y="2492188"/>
            <a:ext cx="681317" cy="23308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399" y="2375647"/>
            <a:ext cx="15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Harvest tumor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8708905" y="2443772"/>
            <a:ext cx="681317" cy="23308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03171" y="2355938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Dissociation of tumor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10305221" y="3043907"/>
            <a:ext cx="205604" cy="593295"/>
          </a:xfrm>
          <a:prstGeom prst="down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668129" y="3836894"/>
            <a:ext cx="182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CD45 enrichment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10305221" y="4392706"/>
            <a:ext cx="228308" cy="582706"/>
          </a:xfrm>
          <a:prstGeom prst="down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616906" y="5118158"/>
            <a:ext cx="189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Freeze tumor cells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8815139" y="5240072"/>
            <a:ext cx="601246" cy="18466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98894" y="5118158"/>
            <a:ext cx="142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FACS analysis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0800000">
            <a:off x="6075442" y="5240072"/>
            <a:ext cx="601246" cy="18466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822140" y="511815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Thaw tumor cells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728600" y="487970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days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7517" y="221609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 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2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6108" y="430407"/>
            <a:ext cx="9275422" cy="1056889"/>
          </a:xfrm>
        </p:spPr>
        <p:txBody>
          <a:bodyPr/>
          <a:lstStyle/>
          <a:p>
            <a:r>
              <a:rPr lang="en-US" dirty="0" smtClean="0"/>
              <a:t>HER2-STING ADC induces significant tumor cell loss in CT-26/HER2 model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99437" y="1795565"/>
          <a:ext cx="9329738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Prism 9" r:id="rId3" imgW="9328956" imgH="3526628" progId="Prism9.Document">
                  <p:embed/>
                </p:oleObj>
              </mc:Choice>
              <mc:Fallback>
                <p:oleObj name="Prism 9" r:id="rId3" imgW="9328956" imgH="3526628" progId="Prism9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9437" y="1795565"/>
                        <a:ext cx="9329738" cy="352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6945288" y="2542215"/>
            <a:ext cx="510988" cy="0"/>
          </a:xfrm>
          <a:prstGeom prst="line">
            <a:avLst/>
          </a:prstGeom>
          <a:ln w="12700">
            <a:solidFill>
              <a:srgbClr val="63646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50741" y="22912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715435" y="2660536"/>
            <a:ext cx="510988" cy="0"/>
          </a:xfrm>
          <a:prstGeom prst="line">
            <a:avLst/>
          </a:prstGeom>
          <a:ln w="12700">
            <a:solidFill>
              <a:srgbClr val="63646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0888" y="24095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5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76516"/>
            <a:ext cx="9634595" cy="1056889"/>
          </a:xfrm>
        </p:spPr>
        <p:txBody>
          <a:bodyPr/>
          <a:lstStyle/>
          <a:p>
            <a:r>
              <a:rPr lang="en-US" dirty="0" smtClean="0"/>
              <a:t>Thawed CD45+ TILs maintain good viability (&gt;80%) with modest reduction in cell number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83591" y="1925638"/>
          <a:ext cx="8647112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Prism 9" r:id="rId3" imgW="8647219" imgH="3005125" progId="Prism9.Document">
                  <p:embed/>
                </p:oleObj>
              </mc:Choice>
              <mc:Fallback>
                <p:oleObj name="Prism 9" r:id="rId3" imgW="8647219" imgH="3005125" progId="Prism9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3591" y="1925638"/>
                        <a:ext cx="8647112" cy="300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15553" y="367912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1.3 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5930" y="4048454"/>
            <a:ext cx="135945" cy="1075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1875" y="393561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 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94532" y="5670768"/>
            <a:ext cx="923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concentration needs to be 700-1,200 </a:t>
            </a:r>
            <a:r>
              <a:rPr lang="en-US" dirty="0"/>
              <a:t>cells/</a:t>
            </a:r>
            <a:r>
              <a:rPr lang="el-GR" dirty="0"/>
              <a:t>μ</a:t>
            </a:r>
            <a:r>
              <a:rPr lang="en-US" dirty="0" smtClean="0"/>
              <a:t>l prior to run </a:t>
            </a:r>
            <a:r>
              <a:rPr lang="en-US" dirty="0"/>
              <a:t>10x Genomics Single Cell </a:t>
            </a:r>
            <a:r>
              <a:rPr lang="en-US" dirty="0" smtClean="0"/>
              <a:t>protocols, only need to load 5k to 10k cells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0982" y="5043613"/>
            <a:ext cx="6308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CD45+ purity (80.0% for untreated and 92.3% for treated sample)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648" y="328705"/>
            <a:ext cx="9634595" cy="61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Freeze/thaw process has minimum impact on TIL composition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1905" y="3638423"/>
            <a:ext cx="1867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CD11b+, F4/80+, Ly6C-, Ly6G-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837765" y="3638425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CD11b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Ly6G+, Ly6Clow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347882" y="3638424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CD11b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Ly6G-, Ly6Chigh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112124" y="6293772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CD3-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NKp46+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471408" y="6360133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CD3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CD8+, CD4-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30125" y="6349367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CD3+, CD8-, CD4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67858" y="1084246"/>
          <a:ext cx="7708900" cy="552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Prism 9" r:id="rId3" imgW="9322833" imgH="6677976" progId="Prism9.Document">
                  <p:embed/>
                </p:oleObj>
              </mc:Choice>
              <mc:Fallback>
                <p:oleObj name="Prism 9" r:id="rId3" imgW="9322833" imgH="6677976" progId="Prism9.Document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7858" y="1084246"/>
                        <a:ext cx="7708900" cy="552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33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678858" y="1888519"/>
          <a:ext cx="5637213" cy="354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Prism 9" r:id="rId3" imgW="5637925" imgH="3544996" progId="Prism9.Document">
                  <p:embed/>
                </p:oleObj>
              </mc:Choice>
              <mc:Fallback>
                <p:oleObj name="Prism 9" r:id="rId3" imgW="5637925" imgH="3544996" progId="Prism9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8858" y="1888519"/>
                        <a:ext cx="5637213" cy="354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HER2-STING ADC activates immune cells in CT26 tumors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684494" y="1958975"/>
            <a:ext cx="1434353" cy="49735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Macrophage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41458" y="1958975"/>
            <a:ext cx="1434353" cy="49735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CD8 T cell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Analysis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271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analysis to assess the quality </a:t>
            </a:r>
            <a:r>
              <a:rPr lang="en-US" dirty="0" smtClean="0"/>
              <a:t>&amp; Cell type Calling of </a:t>
            </a:r>
            <a:r>
              <a:rPr lang="en-US" dirty="0"/>
              <a:t>Pilot </a:t>
            </a:r>
            <a:r>
              <a:rPr lang="en-US" dirty="0" err="1"/>
              <a:t>scRNA-Seq</a:t>
            </a:r>
            <a:r>
              <a:rPr lang="en-US" dirty="0"/>
              <a:t> Data</a:t>
            </a:r>
          </a:p>
          <a:p>
            <a:r>
              <a:rPr lang="en-US" dirty="0"/>
              <a:t>3 Datasets</a:t>
            </a:r>
          </a:p>
          <a:p>
            <a:pPr lvl="1"/>
            <a:r>
              <a:rPr lang="en-US" dirty="0"/>
              <a:t>10k PMBC (Comparison)</a:t>
            </a:r>
          </a:p>
          <a:p>
            <a:pPr lvl="1"/>
            <a:r>
              <a:rPr lang="en-US" dirty="0"/>
              <a:t>BGI</a:t>
            </a:r>
          </a:p>
          <a:p>
            <a:pPr lvl="1"/>
            <a:r>
              <a:rPr lang="en-US" dirty="0"/>
              <a:t>MIT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Datasets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630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0008" y="1095538"/>
            <a:ext cx="4331941" cy="2227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Quality Control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6" y="1422927"/>
            <a:ext cx="7127195" cy="254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0" y="4092554"/>
            <a:ext cx="7367068" cy="19912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7118" y="3530118"/>
            <a:ext cx="42708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Fresh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had consistent viability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1-3: 1.9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4-6: 4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Library Preparation &amp; QC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and Cell Loading different between 1-3 vs 4-6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 Viability, inconsistent despite the consistent viability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410008" y="1095538"/>
            <a:ext cx="0" cy="55084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234040" y="3273444"/>
            <a:ext cx="4663981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69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279" y="4446733"/>
            <a:ext cx="3965403" cy="20785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10k PMBC </a:t>
            </a:r>
            <a:r>
              <a:rPr lang="en-US" dirty="0" smtClean="0"/>
              <a:t>Results </a:t>
            </a:r>
            <a:br>
              <a:rPr lang="en-US" dirty="0" smtClean="0"/>
            </a:br>
            <a:r>
              <a:rPr lang="en-US" dirty="0" smtClean="0"/>
              <a:t>(Easy Biology &amp; Example of clean </a:t>
            </a:r>
            <a:r>
              <a:rPr lang="en-US" dirty="0" err="1" smtClean="0"/>
              <a:t>scRNA-Seq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2" y="4409932"/>
            <a:ext cx="6288375" cy="2152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4" y="1101051"/>
            <a:ext cx="4761373" cy="3181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4" y="1828514"/>
            <a:ext cx="4998197" cy="18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scRNA-Seq</a:t>
            </a:r>
            <a:r>
              <a:rPr lang="en-US" dirty="0" smtClean="0"/>
              <a:t> Technologies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Proprietary and Confidential Information of H3 Biomedicine, Inc., an Eisai oncology company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9A9AE-70C1-4CA5-9C73-F0218B73A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916" y="1350684"/>
            <a:ext cx="9238668" cy="45259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54073" y="5876647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222222"/>
                </a:solidFill>
                <a:latin typeface="-apple-system"/>
                <a:hlinkClick r:id="rId3"/>
              </a:rPr>
              <a:t>Svensson</a:t>
            </a:r>
            <a:r>
              <a:rPr lang="en-US" dirty="0" smtClean="0">
                <a:solidFill>
                  <a:srgbClr val="222222"/>
                </a:solidFill>
                <a:latin typeface="-apple-system"/>
                <a:hlinkClick r:id="rId3"/>
              </a:rPr>
              <a:t> et al 2018 https://doi.org/10.1038/nprot.2017.149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929" y="1144523"/>
            <a:ext cx="4015619" cy="24908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Statistics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45" y="1130584"/>
            <a:ext cx="3795895" cy="25047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50" y="3889256"/>
            <a:ext cx="3726301" cy="2430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48" y="1256662"/>
            <a:ext cx="3666180" cy="2475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428" y="3925072"/>
            <a:ext cx="3607720" cy="2359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548" y="3930904"/>
            <a:ext cx="3862385" cy="25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54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14C535E-0001-8A47-9236-BE4E63848B7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12775" y="1249363"/>
          <a:ext cx="10810401" cy="4951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43">
                  <a:extLst>
                    <a:ext uri="{9D8B030D-6E8A-4147-A177-3AD203B41FA5}">
                      <a16:colId xmlns:a16="http://schemas.microsoft.com/office/drawing/2014/main" val="981506969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3351727344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1575886967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4227716121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311593134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532298150"/>
                    </a:ext>
                  </a:extLst>
                </a:gridCol>
                <a:gridCol w="1544343">
                  <a:extLst>
                    <a:ext uri="{9D8B030D-6E8A-4147-A177-3AD203B41FA5}">
                      <a16:colId xmlns:a16="http://schemas.microsoft.com/office/drawing/2014/main" val="3189536411"/>
                    </a:ext>
                  </a:extLst>
                </a:gridCol>
              </a:tblGrid>
              <a:tr h="5955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# of Cells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Reads Per Cell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Genes per Cell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Sequencing Saturation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Reads Mapped to Intergenic Regions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Mapped to Transcriptome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238963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9,247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49,311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2,277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414587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6537522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20,574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49,018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3,794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73.80%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4885632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8,171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82,000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3,441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620936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1998119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16,218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76,790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1,914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0990389"/>
                  </a:ext>
                </a:extLst>
              </a:tr>
              <a:tr h="588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4,495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298,187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1,178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60094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275CC-5218-AA48-A733-81561679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84DAF-BB14-6A48-A682-EF1784E5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MIT and BGI Quality Control Measure compare to 10K PBMC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791A-19CB-4243-BC9E-873D6B0767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5549"/>
          <a:stretch/>
        </p:blipFill>
        <p:spPr>
          <a:xfrm>
            <a:off x="998311" y="1873092"/>
            <a:ext cx="5480073" cy="1406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7739" y="15272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039" y="13921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b="21251"/>
          <a:stretch/>
        </p:blipFill>
        <p:spPr>
          <a:xfrm>
            <a:off x="6593818" y="1881373"/>
            <a:ext cx="5529907" cy="1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5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975" y="321552"/>
            <a:ext cx="9634595" cy="1056889"/>
          </a:xfrm>
        </p:spPr>
        <p:txBody>
          <a:bodyPr/>
          <a:lstStyle/>
          <a:p>
            <a:r>
              <a:rPr lang="en-US" dirty="0"/>
              <a:t>Distribution &amp; Sampling </a:t>
            </a:r>
            <a:r>
              <a:rPr lang="en-US" dirty="0" smtClean="0"/>
              <a:t>Depth </a:t>
            </a:r>
            <a:br>
              <a:rPr lang="en-US" dirty="0" smtClean="0"/>
            </a:br>
            <a:r>
              <a:rPr lang="en-US" dirty="0" smtClean="0"/>
              <a:t>(Compared to ‘easy’ dataset)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8557" y="2875860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0065" y="1741433"/>
            <a:ext cx="272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10k PMBC Control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8913" y="2840272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D679BB-8591-9F4B-A73F-3BCA1B3CE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12"/>
          <a:stretch/>
        </p:blipFill>
        <p:spPr>
          <a:xfrm>
            <a:off x="3733391" y="1378896"/>
            <a:ext cx="5465760" cy="1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0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Pattern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5" y="3118014"/>
            <a:ext cx="3478942" cy="1793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75" y="4990220"/>
            <a:ext cx="3342664" cy="1745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375" y="1223421"/>
            <a:ext cx="3304249" cy="1748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31" y="3055123"/>
            <a:ext cx="3434949" cy="1801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19681" y="687555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031" y="4911125"/>
            <a:ext cx="3481977" cy="17985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547" y="1223421"/>
            <a:ext cx="3728267" cy="19111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60312" y="933304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BGI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3217213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 By Sample Percentage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1443316"/>
          <a:ext cx="5742504" cy="4594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443316"/>
                        <a:ext cx="5742504" cy="4594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296" y="1443316"/>
          <a:ext cx="5966704" cy="477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296" y="1443316"/>
                        <a:ext cx="5966704" cy="477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81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BGI Percentage Pie Charts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864895" y="1116034"/>
          <a:ext cx="3513163" cy="281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4895" y="1116034"/>
                        <a:ext cx="3513163" cy="281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545798" y="4084441"/>
          <a:ext cx="3400547" cy="272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5798" y="4084441"/>
                        <a:ext cx="3400547" cy="272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45255"/>
              </p:ext>
            </p:extLst>
          </p:nvPr>
        </p:nvGraphicFramePr>
        <p:xfrm>
          <a:off x="5552109" y="3985711"/>
          <a:ext cx="4124430" cy="329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Acrobat Document" r:id="rId7" imgW="4571803" imgH="3657600" progId="Acrobat.Document.DC">
                  <p:embed/>
                </p:oleObj>
              </mc:Choice>
              <mc:Fallback>
                <p:oleObj name="Acrobat Document" r:id="rId7" imgW="4571803" imgH="3657600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2109" y="3985711"/>
                        <a:ext cx="4124430" cy="3299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97423" y="1189790"/>
          <a:ext cx="3690799" cy="2952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Acrobat Document" r:id="rId9" imgW="4571803" imgH="3657600" progId="Acrobat.Document.DC">
                  <p:embed/>
                </p:oleObj>
              </mc:Choice>
              <mc:Fallback>
                <p:oleObj name="Acrobat Document" r:id="rId9" imgW="4571803" imgH="36576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423" y="1189790"/>
                        <a:ext cx="3690799" cy="2952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509934" y="1223104"/>
          <a:ext cx="3576671" cy="286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" name="Acrobat Document" r:id="rId11" imgW="4571803" imgH="3657600" progId="Acrobat.Document.DC">
                  <p:embed/>
                </p:oleObj>
              </mc:Choice>
              <mc:Fallback>
                <p:oleObj name="Acrobat Document" r:id="rId11" imgW="4571803" imgH="3657600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09934" y="1223104"/>
                        <a:ext cx="3576671" cy="286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0463" y="2284440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462" y="4730746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39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 Percentage Pie Charts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516154" y="3889745"/>
          <a:ext cx="3710318" cy="296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54" y="3889745"/>
                        <a:ext cx="3710318" cy="2968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02339" y="987939"/>
          <a:ext cx="3664109" cy="293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339" y="987939"/>
                        <a:ext cx="3664109" cy="293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94811" y="926540"/>
          <a:ext cx="3763903" cy="30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" name="Acrobat Document" r:id="rId7" imgW="4571803" imgH="3657600" progId="Acrobat.Document.DC">
                  <p:embed/>
                </p:oleObj>
              </mc:Choice>
              <mc:Fallback>
                <p:oleObj name="Acrobat Document" r:id="rId7" imgW="4571803" imgH="3657600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4811" y="926540"/>
                        <a:ext cx="3763903" cy="30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02339" y="3550358"/>
          <a:ext cx="3576992" cy="28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Acrobat Document" r:id="rId9" imgW="4571803" imgH="3657600" progId="Acrobat.Document.DC">
                  <p:embed/>
                </p:oleObj>
              </mc:Choice>
              <mc:Fallback>
                <p:oleObj name="Acrobat Document" r:id="rId9" imgW="4571803" imgH="3657600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2339" y="3550358"/>
                        <a:ext cx="3576992" cy="28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952333" y="3570486"/>
          <a:ext cx="3791893" cy="3033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4" name="Acrobat Document" r:id="rId11" imgW="4571803" imgH="3657600" progId="Acrobat.Document.DC">
                  <p:embed/>
                </p:oleObj>
              </mc:Choice>
              <mc:Fallback>
                <p:oleObj name="Acrobat Document" r:id="rId11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2333" y="3570486"/>
                        <a:ext cx="3791893" cy="3033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420478" y="877799"/>
          <a:ext cx="3577921" cy="28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Acrobat Document" r:id="rId13" imgW="4571803" imgH="3657600" progId="Acrobat.Document.DC">
                  <p:embed/>
                </p:oleObj>
              </mc:Choice>
              <mc:Fallback>
                <p:oleObj name="Acrobat Document" r:id="rId1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20478" y="877799"/>
                        <a:ext cx="3577921" cy="286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6378" y="1939636"/>
            <a:ext cx="10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3900" y="4436741"/>
            <a:ext cx="10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52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Noise on Plot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83179" y="1127443"/>
          <a:ext cx="5476556" cy="547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179" y="1127443"/>
                        <a:ext cx="5476556" cy="5476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256113" y="1245917"/>
          <a:ext cx="5057558" cy="505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Acrobat Document" r:id="rId5" imgW="3657600" imgH="3657600" progId="Acrobat.Document.DC">
                  <p:embed/>
                </p:oleObj>
              </mc:Choice>
              <mc:Fallback>
                <p:oleObj name="Acrobat Document" r:id="rId5" imgW="3657600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6113" y="1245917"/>
                        <a:ext cx="5057558" cy="505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043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Fibroplasts</a:t>
            </a:r>
            <a:r>
              <a:rPr lang="en-US" dirty="0" smtClean="0"/>
              <a:t> and Epithelial Does Not Change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430754" y="1184932"/>
          <a:ext cx="5507940" cy="550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54" y="1184932"/>
                        <a:ext cx="5507940" cy="550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00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scRNA-Seq</a:t>
            </a:r>
            <a:r>
              <a:rPr lang="en-US" dirty="0" smtClean="0"/>
              <a:t> Library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Proprietary and Confidential Information of H3 Biomedicine, Inc., an Eisai oncology company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A5A6C-871F-483F-8B7E-534F42B0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782" y="1208196"/>
            <a:ext cx="7346009" cy="4525963"/>
          </a:xfrm>
          <a:prstGeom prst="rect">
            <a:avLst/>
          </a:prstGeom>
        </p:spPr>
      </p:pic>
      <p:sp>
        <p:nvSpPr>
          <p:cNvPr id="7" name="Svensson et al. 2018"/>
          <p:cNvSpPr txBox="1"/>
          <p:nvPr/>
        </p:nvSpPr>
        <p:spPr>
          <a:xfrm>
            <a:off x="5702151" y="6031362"/>
            <a:ext cx="623728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>
              <a:defRPr sz="1600"/>
            </a:pPr>
            <a:r>
              <a:rPr lang="en-US" dirty="0">
                <a:solidFill>
                  <a:srgbClr val="0070C0"/>
                </a:solidFill>
                <a:hlinkClick r:id="rId3"/>
              </a:rPr>
              <a:t>Chen</a:t>
            </a:r>
            <a:r>
              <a:rPr dirty="0">
                <a:solidFill>
                  <a:srgbClr val="0070C0"/>
                </a:solidFill>
                <a:hlinkClick r:id="rId3"/>
              </a:rPr>
              <a:t> et al. 2018</a:t>
            </a:r>
            <a:r>
              <a:rPr lang="en-US" dirty="0">
                <a:solidFill>
                  <a:srgbClr val="0070C0"/>
                </a:solidFill>
                <a:hlinkClick r:id="rId3"/>
              </a:rPr>
              <a:t>. </a:t>
            </a:r>
            <a:r>
              <a:rPr lang="en-US" dirty="0" smtClean="0">
                <a:solidFill>
                  <a:srgbClr val="0070C0"/>
                </a:solidFill>
                <a:hlinkClick r:id="rId3"/>
              </a:rPr>
              <a:t>DOI:10.1146/annurev-biodatasci-080917-013452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1199" y="5648521"/>
            <a:ext cx="3818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Chromium = 10x Genomics</a:t>
            </a:r>
          </a:p>
          <a:p>
            <a:r>
              <a:rPr lang="en-US" sz="1300" dirty="0" smtClean="0"/>
              <a:t>TSO = </a:t>
            </a:r>
            <a:r>
              <a:rPr lang="en-US" sz="1400" dirty="0"/>
              <a:t>a template-switching oligonucleotide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4721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Complexity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752358" y="1326879"/>
          <a:ext cx="5355173" cy="535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2358" y="1326879"/>
                        <a:ext cx="5355173" cy="5355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094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Current, pilot study conclusion</a:t>
            </a:r>
          </a:p>
          <a:p>
            <a:pPr lvl="2"/>
            <a:r>
              <a:rPr lang="en-US" dirty="0" smtClean="0"/>
              <a:t>H3 </a:t>
            </a:r>
            <a:r>
              <a:rPr lang="en-US" dirty="0" err="1" smtClean="0"/>
              <a:t>scRNA-Seq</a:t>
            </a:r>
            <a:r>
              <a:rPr lang="en-US" dirty="0"/>
              <a:t> </a:t>
            </a:r>
            <a:r>
              <a:rPr lang="en-US" dirty="0" smtClean="0"/>
              <a:t>wet-lab and sequencing workflow needs improvement</a:t>
            </a:r>
          </a:p>
          <a:p>
            <a:pPr lvl="1"/>
            <a:r>
              <a:rPr lang="en-US" dirty="0" smtClean="0"/>
              <a:t>To Validate Conclusion isn’t Analysis Pipeline Dependent</a:t>
            </a:r>
          </a:p>
          <a:p>
            <a:pPr lvl="2"/>
            <a:r>
              <a:rPr lang="en-US" dirty="0" smtClean="0"/>
              <a:t>Biologists selected publicly available datasets that have similarity to the biology of the pilot study</a:t>
            </a:r>
          </a:p>
          <a:p>
            <a:pPr lvl="2"/>
            <a:r>
              <a:rPr lang="en-US" dirty="0" smtClean="0"/>
              <a:t>Currently Processing Publicly Available Datasets with workflow</a:t>
            </a:r>
          </a:p>
          <a:p>
            <a:pPr lvl="3"/>
            <a:r>
              <a:rPr lang="en-US" dirty="0" smtClean="0"/>
              <a:t>*Major bug in SBG current workflow which relabels the </a:t>
            </a:r>
            <a:r>
              <a:rPr lang="en-US" dirty="0" err="1" smtClean="0"/>
              <a:t>fastq</a:t>
            </a:r>
            <a:r>
              <a:rPr lang="en-US" dirty="0" smtClean="0"/>
              <a:t> files causing paired end reads not to match</a:t>
            </a:r>
          </a:p>
          <a:p>
            <a:pPr lvl="3"/>
            <a:r>
              <a:rPr lang="en-US" dirty="0" smtClean="0"/>
              <a:t>Solution: Copy to H3 S3 Bucket using SBG CLI API pipeline -&gt; Reprocess </a:t>
            </a:r>
            <a:r>
              <a:rPr lang="en-US" dirty="0" err="1" smtClean="0"/>
              <a:t>fastq</a:t>
            </a:r>
            <a:r>
              <a:rPr lang="en-US" dirty="0" smtClean="0"/>
              <a:t> file -&gt; Copy Back to SBG Platform -&gt; Proceed with pipeline</a:t>
            </a:r>
          </a:p>
          <a:p>
            <a:pPr lvl="2"/>
            <a:r>
              <a:rPr lang="en-US" b="1" dirty="0" smtClean="0"/>
              <a:t>Goal</a:t>
            </a:r>
            <a:r>
              <a:rPr lang="en-US" dirty="0" smtClean="0"/>
              <a:t>: Be able to prove analysis pipeline gets similar results as published findings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Next Steps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49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06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9" y="974587"/>
            <a:ext cx="7795450" cy="51625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b="1" u="sng" dirty="0" smtClean="0"/>
              <a:t>New</a:t>
            </a:r>
            <a:r>
              <a:rPr lang="en-US" dirty="0" smtClean="0"/>
              <a:t> </a:t>
            </a:r>
            <a:r>
              <a:rPr lang="en-US" dirty="0" err="1" smtClean="0"/>
              <a:t>scRNA-Seq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42030" y="59390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Zappia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L,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Phipson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B,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Oshlack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A. "Exploring the single-cell RNA-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seq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analysis landscape with the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scRNA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-tools database", PLOS Computational Biology (2018), DOI: </a:t>
            </a:r>
            <a:r>
              <a:rPr lang="en-US" sz="1200" dirty="0">
                <a:solidFill>
                  <a:srgbClr val="DB4140"/>
                </a:solidFill>
                <a:latin typeface="Helvetica Neue"/>
                <a:hlinkClick r:id="rId3"/>
              </a:rPr>
              <a:t>10.1371/journal.pcbi.1006245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5149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" y="1582688"/>
            <a:ext cx="11678820" cy="380211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tools (June 2021)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36317" y="52642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Zappia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L,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Phipson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B,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Oshlack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A. "Exploring the single-cell RNA-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seq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 analysis landscape with the </a:t>
            </a:r>
            <a:r>
              <a:rPr lang="en-US" sz="1200" dirty="0" err="1">
                <a:solidFill>
                  <a:srgbClr val="999999"/>
                </a:solidFill>
                <a:latin typeface="Helvetica Neue"/>
              </a:rPr>
              <a:t>scRNA</a:t>
            </a:r>
            <a:r>
              <a:rPr lang="en-US" sz="1200" dirty="0">
                <a:solidFill>
                  <a:srgbClr val="999999"/>
                </a:solidFill>
                <a:latin typeface="Helvetica Neue"/>
              </a:rPr>
              <a:t>-tools database", PLOS Computational Biology (2018), DOI: </a:t>
            </a:r>
            <a:r>
              <a:rPr lang="en-US" sz="1200" dirty="0">
                <a:solidFill>
                  <a:srgbClr val="DB4140"/>
                </a:solidFill>
                <a:latin typeface="Helvetica Neue"/>
                <a:hlinkClick r:id="rId3"/>
              </a:rPr>
              <a:t>10.1371/journal.pcbi.1006245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1284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untreated condition, 1 or 2 tumors (~ 100 mm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) would be sufficient for </a:t>
            </a:r>
            <a:r>
              <a:rPr lang="en-US" sz="2400" dirty="0" err="1" smtClean="0"/>
              <a:t>scRNA-seq</a:t>
            </a:r>
            <a:r>
              <a:rPr lang="en-US" sz="2400" dirty="0" smtClean="0"/>
              <a:t> study.</a:t>
            </a:r>
          </a:p>
          <a:p>
            <a:r>
              <a:rPr lang="en-US" sz="2400" dirty="0" smtClean="0"/>
              <a:t>For treated condition, 3 or less tumors </a:t>
            </a:r>
            <a:r>
              <a:rPr lang="en-US" sz="2400" dirty="0"/>
              <a:t>(~ 100 mm</a:t>
            </a:r>
            <a:r>
              <a:rPr lang="en-US" sz="2400" baseline="30000" dirty="0"/>
              <a:t>3</a:t>
            </a:r>
            <a:r>
              <a:rPr lang="en-US" sz="2400" dirty="0"/>
              <a:t>) would be sufficient for </a:t>
            </a:r>
            <a:r>
              <a:rPr lang="en-US" sz="2400" dirty="0" err="1"/>
              <a:t>scRNA-seq</a:t>
            </a:r>
            <a:r>
              <a:rPr lang="en-US" sz="2400" dirty="0"/>
              <a:t> study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Thawed CD45+ </a:t>
            </a:r>
            <a:r>
              <a:rPr lang="en-US" sz="2400" dirty="0" smtClean="0"/>
              <a:t>TILs have good viability (&gt;80%), which meets the standards of </a:t>
            </a:r>
            <a:r>
              <a:rPr lang="it-IT" sz="2400" dirty="0"/>
              <a:t>10x Genomics Single </a:t>
            </a:r>
            <a:r>
              <a:rPr lang="it-IT" sz="2400" dirty="0" smtClean="0"/>
              <a:t>Cell protocol.</a:t>
            </a:r>
          </a:p>
          <a:p>
            <a:r>
              <a:rPr lang="en-US" sz="2400" dirty="0"/>
              <a:t>Freeze/thaw process has </a:t>
            </a:r>
            <a:r>
              <a:rPr lang="en-US" sz="2400" dirty="0" smtClean="0"/>
              <a:t>minimum </a:t>
            </a:r>
            <a:r>
              <a:rPr lang="en-US" sz="2400" dirty="0"/>
              <a:t>impact on </a:t>
            </a:r>
            <a:r>
              <a:rPr lang="en-US" sz="2400" dirty="0" smtClean="0"/>
              <a:t>immune cell composition in the tumor.</a:t>
            </a:r>
            <a:endParaRPr lang="it-IT" sz="2400" dirty="0" smtClean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9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Treatment time </a:t>
            </a:r>
          </a:p>
          <a:p>
            <a:pPr lvl="1"/>
            <a:r>
              <a:rPr lang="en-US" dirty="0" smtClean="0"/>
              <a:t>Shall we include additional time points?</a:t>
            </a:r>
          </a:p>
          <a:p>
            <a:r>
              <a:rPr lang="en-US" dirty="0" smtClean="0"/>
              <a:t>Number of mice</a:t>
            </a:r>
          </a:p>
          <a:p>
            <a:pPr lvl="1"/>
            <a:r>
              <a:rPr lang="en-US" dirty="0" smtClean="0"/>
              <a:t>Shall we pool animals for untreated condition (biological replicates)?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79"/>
          <a:stretch/>
        </p:blipFill>
        <p:spPr>
          <a:xfrm>
            <a:off x="2275435" y="1347975"/>
            <a:ext cx="6040636" cy="499573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Gating strategy for myeloid panel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2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9"/>
          <a:stretch/>
        </p:blipFill>
        <p:spPr>
          <a:xfrm>
            <a:off x="2696772" y="1675846"/>
            <a:ext cx="5957701" cy="49281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28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715" y="2191314"/>
            <a:ext cx="9070230" cy="31492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UMI, Gene Counts, Mitochondrial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87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30208" y="1248937"/>
            <a:ext cx="5655239" cy="5163014"/>
          </a:xfrm>
        </p:spPr>
        <p:txBody>
          <a:bodyPr/>
          <a:lstStyle/>
          <a:p>
            <a:r>
              <a:rPr lang="en-US" sz="1800" dirty="0" smtClean="0"/>
              <a:t>Quantify Expression</a:t>
            </a:r>
            <a:endParaRPr lang="en-US" sz="1800" dirty="0"/>
          </a:p>
          <a:p>
            <a:r>
              <a:rPr lang="en-US" sz="1800" dirty="0" smtClean="0"/>
              <a:t>Preprocess (Quality Control)</a:t>
            </a:r>
          </a:p>
          <a:p>
            <a:pPr lvl="1"/>
            <a:r>
              <a:rPr lang="en-US" sz="1800" dirty="0" smtClean="0"/>
              <a:t>Filter Cells</a:t>
            </a:r>
          </a:p>
          <a:p>
            <a:pPr lvl="2"/>
            <a:r>
              <a:rPr lang="en-US" sz="1800" dirty="0" smtClean="0"/>
              <a:t>Empty Cells / Dead Cells / Doublet</a:t>
            </a:r>
          </a:p>
          <a:p>
            <a:pPr lvl="2"/>
            <a:r>
              <a:rPr lang="en-US" sz="1800" dirty="0" smtClean="0"/>
              <a:t># of UMI &amp; Genes per Cell</a:t>
            </a:r>
          </a:p>
          <a:p>
            <a:pPr lvl="2"/>
            <a:r>
              <a:rPr lang="en-US" sz="1800" dirty="0" smtClean="0"/>
              <a:t>Filter Genes with detection threshold</a:t>
            </a:r>
          </a:p>
          <a:p>
            <a:pPr lvl="2"/>
            <a:r>
              <a:rPr lang="en-US" sz="1800" dirty="0" smtClean="0"/>
              <a:t>Remove Cells with high mitochondrial Content</a:t>
            </a:r>
          </a:p>
          <a:p>
            <a:r>
              <a:rPr lang="en-US" sz="1800" dirty="0" smtClean="0"/>
              <a:t>Normalization (Not Standardized)</a:t>
            </a:r>
          </a:p>
          <a:p>
            <a:pPr lvl="1"/>
            <a:r>
              <a:rPr lang="en-US" sz="1800" dirty="0" err="1" smtClean="0"/>
              <a:t>scTransform</a:t>
            </a:r>
            <a:r>
              <a:rPr lang="en-US" sz="1800" dirty="0" smtClean="0"/>
              <a:t> </a:t>
            </a:r>
          </a:p>
          <a:p>
            <a:pPr lvl="2"/>
            <a:r>
              <a:rPr lang="en-US" sz="1800" dirty="0"/>
              <a:t>Fits negative binomial generalized linear model for groups of genes with similar geometric </a:t>
            </a:r>
            <a:r>
              <a:rPr lang="en-US" sz="1800" dirty="0" smtClean="0"/>
              <a:t>means</a:t>
            </a:r>
          </a:p>
          <a:p>
            <a:r>
              <a:rPr lang="en-US" sz="1800" dirty="0" smtClean="0"/>
              <a:t>Dimensionality Reduction</a:t>
            </a:r>
          </a:p>
          <a:p>
            <a:r>
              <a:rPr lang="en-US" sz="1800" dirty="0" smtClean="0"/>
              <a:t>Clustering &amp; Cell Annotation</a:t>
            </a:r>
          </a:p>
          <a:p>
            <a:r>
              <a:rPr lang="en-US" sz="1800" dirty="0" smtClean="0"/>
              <a:t>Differential Analysis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</a:t>
            </a:r>
            <a:r>
              <a:rPr lang="en-US" dirty="0" err="1" smtClean="0"/>
              <a:t>scRNA-Seq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8" y="1052639"/>
            <a:ext cx="4259474" cy="53123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65503" y="625086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53690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267" y="1249168"/>
            <a:ext cx="817617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UMAP of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35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63" y="1457958"/>
            <a:ext cx="6691710" cy="43022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07" y="3164635"/>
            <a:ext cx="490606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45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67" y="1249861"/>
            <a:ext cx="7029863" cy="44424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66" y="3104471"/>
            <a:ext cx="4353666" cy="25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980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63" y="1360598"/>
            <a:ext cx="6916464" cy="4295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Ranger Basic Metrics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543" y="3508548"/>
            <a:ext cx="4858428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59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40" y="179517"/>
            <a:ext cx="9530158" cy="1060704"/>
          </a:xfrm>
        </p:spPr>
        <p:txBody>
          <a:bodyPr/>
          <a:lstStyle/>
          <a:p>
            <a:r>
              <a:rPr lang="en-US" dirty="0" smtClean="0"/>
              <a:t>How to draw biologically meaningful insights from </a:t>
            </a:r>
            <a:r>
              <a:rPr lang="en-US" dirty="0" err="1" smtClean="0"/>
              <a:t>scRNASEQ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2760" y="1464966"/>
            <a:ext cx="6758150" cy="4525963"/>
          </a:xfrm>
        </p:spPr>
        <p:txBody>
          <a:bodyPr/>
          <a:lstStyle/>
          <a:p>
            <a:r>
              <a:rPr lang="en-US" dirty="0" smtClean="0"/>
              <a:t>Identifying cell types or cell states of interest</a:t>
            </a:r>
          </a:p>
          <a:p>
            <a:pPr lvl="1"/>
            <a:r>
              <a:rPr lang="en-US" b="1" dirty="0" smtClean="0"/>
              <a:t>Visualization of dimensionality reduction 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PCA, </a:t>
            </a:r>
            <a:r>
              <a:rPr lang="en-US" dirty="0" err="1" smtClean="0"/>
              <a:t>tSNE</a:t>
            </a:r>
            <a:r>
              <a:rPr lang="en-US" dirty="0" smtClean="0"/>
              <a:t>, UMAP</a:t>
            </a:r>
          </a:p>
          <a:p>
            <a:pPr lvl="1"/>
            <a:r>
              <a:rPr lang="en-US" b="1" dirty="0" smtClean="0"/>
              <a:t>Clustering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err="1" smtClean="0"/>
              <a:t>kmeans</a:t>
            </a:r>
            <a:r>
              <a:rPr lang="en-US" dirty="0" smtClean="0"/>
              <a:t> , graph-based, hierarchical</a:t>
            </a:r>
          </a:p>
          <a:p>
            <a:pPr lvl="1"/>
            <a:r>
              <a:rPr lang="en-US" b="1" dirty="0" smtClean="0"/>
              <a:t>Marker gene detection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DEG analysis between clusters and doing pathway analysis</a:t>
            </a:r>
          </a:p>
          <a:p>
            <a:pPr lvl="1"/>
            <a:r>
              <a:rPr lang="en-US" b="1" dirty="0" smtClean="0"/>
              <a:t>Trajectory inference:</a:t>
            </a:r>
            <a:br>
              <a:rPr lang="en-US" b="1" dirty="0" smtClean="0"/>
            </a:br>
            <a:r>
              <a:rPr lang="en-US" dirty="0"/>
              <a:t>ordering cells along a </a:t>
            </a:r>
            <a:r>
              <a:rPr lang="en-US" dirty="0" err="1"/>
              <a:t>pseudotime</a:t>
            </a:r>
            <a:r>
              <a:rPr lang="en-US" dirty="0"/>
              <a:t> trajectory where </a:t>
            </a:r>
            <a:r>
              <a:rPr lang="en-US" dirty="0" err="1"/>
              <a:t>pseudotime</a:t>
            </a:r>
            <a:r>
              <a:rPr lang="en-US" dirty="0"/>
              <a:t> is calculated based on expression similarities of neighboring cells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2631" y="1240221"/>
            <a:ext cx="5493082" cy="52285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64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982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4" r="567" b="364"/>
          <a:stretch/>
        </p:blipFill>
        <p:spPr>
          <a:xfrm>
            <a:off x="2445343" y="1087541"/>
            <a:ext cx="6406481" cy="51130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Basic Quality Control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14030" y="62207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56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246" y="1143293"/>
            <a:ext cx="677288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scRNA-Seq</a:t>
            </a:r>
            <a:r>
              <a:rPr lang="en-US" dirty="0"/>
              <a:t> </a:t>
            </a: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7133" y="630584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49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92" y="-1"/>
            <a:ext cx="9971515" cy="1060704"/>
          </a:xfrm>
        </p:spPr>
        <p:txBody>
          <a:bodyPr/>
          <a:lstStyle/>
          <a:p>
            <a:r>
              <a:rPr lang="en-US" dirty="0" smtClean="0"/>
              <a:t>POSTN seems to be expressed on CAFs and endothelial cells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44680" y="2173194"/>
            <a:ext cx="2850582" cy="29471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67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2" y="2025262"/>
            <a:ext cx="2684696" cy="3555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541" y="1164895"/>
            <a:ext cx="4410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Lung Adeno </a:t>
            </a:r>
            <a:r>
              <a:rPr lang="en-US" sz="2000" b="1" dirty="0" err="1"/>
              <a:t>Singlecell</a:t>
            </a:r>
            <a:r>
              <a:rPr lang="en-US" sz="2000" b="1" dirty="0"/>
              <a:t> RNASEQ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98" y="2173194"/>
            <a:ext cx="5857102" cy="25328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43385" y="1162787"/>
            <a:ext cx="405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Melanoma Tumor </a:t>
            </a:r>
            <a:r>
              <a:rPr lang="en-US" sz="2000" b="1" dirty="0" err="1"/>
              <a:t>Singlecell</a:t>
            </a:r>
            <a:r>
              <a:rPr lang="en-US" sz="2000" b="1" dirty="0"/>
              <a:t> RNASEQ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96359" y="5686738"/>
            <a:ext cx="2904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337AB7"/>
                </a:solidFill>
                <a:latin typeface="arial" panose="020B0604020202020204" pitchFamily="34" charset="0"/>
                <a:hlinkClick r:id="rId5"/>
              </a:rPr>
              <a:t>doi</a:t>
            </a:r>
            <a:r>
              <a:rPr lang="en-US" sz="1600" dirty="0">
                <a:solidFill>
                  <a:srgbClr val="337AB7"/>
                </a:solidFill>
                <a:latin typeface="arial" panose="020B0604020202020204" pitchFamily="34" charset="0"/>
                <a:hlinkClick r:id="rId5"/>
              </a:rPr>
              <a:t>: 10.1126/science.aad0501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95006" y="5856015"/>
            <a:ext cx="3587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NSCLC</a:t>
            </a:r>
            <a:r>
              <a:rPr lang="en-US" dirty="0"/>
              <a:t> Lung Atlas – (</a:t>
            </a:r>
            <a:r>
              <a:rPr lang="en-US" dirty="0" err="1"/>
              <a:t>Lambrechts</a:t>
            </a:r>
            <a:r>
              <a:rPr lang="en-US" dirty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4574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300" y="1032730"/>
            <a:ext cx="5515312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scRNA-Seq</a:t>
            </a:r>
            <a:r>
              <a:rPr lang="en-US" dirty="0"/>
              <a:t> </a:t>
            </a:r>
            <a:r>
              <a:rPr lang="en-US" dirty="0" smtClean="0"/>
              <a:t>Identify Genes between clusters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7616" y="61494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8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919" y="1133860"/>
            <a:ext cx="8461304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Cell State Comparison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5024" y="625638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Luecken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Malte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D., and Fabian J.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Theis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"Current best practices in single‐cell RNA‐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seq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analysis: a tutorial."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Molecular systems biology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15.6 (2019): e8746.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1510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Reduction Illustration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22" y="1316673"/>
            <a:ext cx="4978656" cy="39181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30" y="1348424"/>
            <a:ext cx="4699242" cy="38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0" y="554006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Srinivasan, S., </a:t>
            </a:r>
            <a:r>
              <a:rPr lang="en-US" sz="1100" dirty="0" err="1"/>
              <a:t>Leshchyk</a:t>
            </a:r>
            <a:r>
              <a:rPr lang="en-US" sz="1100" dirty="0"/>
              <a:t>, A., </a:t>
            </a:r>
            <a:r>
              <a:rPr lang="en-US" sz="1100" b="1" dirty="0"/>
              <a:t>Johnson, N. T.</a:t>
            </a:r>
            <a:r>
              <a:rPr lang="en-US" sz="1100" dirty="0"/>
              <a:t>,</a:t>
            </a:r>
            <a:r>
              <a:rPr lang="en-US" sz="1100" b="1" dirty="0"/>
              <a:t> </a:t>
            </a:r>
            <a:r>
              <a:rPr lang="en-US" sz="1100" dirty="0"/>
              <a:t>&amp; </a:t>
            </a:r>
            <a:r>
              <a:rPr lang="en-US" sz="1100" dirty="0" err="1"/>
              <a:t>Korkin</a:t>
            </a:r>
            <a:r>
              <a:rPr lang="en-US" sz="1100" dirty="0"/>
              <a:t>, D. (2020). A hybrid deep clustering approach for robust cell type profiling using single-cell RNA-</a:t>
            </a:r>
            <a:r>
              <a:rPr lang="en-US" sz="1100" dirty="0" err="1"/>
              <a:t>seq</a:t>
            </a:r>
            <a:r>
              <a:rPr lang="en-US" sz="1100" dirty="0"/>
              <a:t> data. </a:t>
            </a:r>
            <a:r>
              <a:rPr lang="en-US" sz="1100" i="1" dirty="0"/>
              <a:t>RNA</a:t>
            </a:r>
            <a:r>
              <a:rPr lang="en-US" sz="1100" dirty="0"/>
              <a:t>, </a:t>
            </a:r>
            <a:r>
              <a:rPr lang="en-US" sz="1100" i="1" dirty="0"/>
              <a:t>26</a:t>
            </a:r>
            <a:r>
              <a:rPr lang="en-US" sz="1100" dirty="0"/>
              <a:t>(10), 1303-1319.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63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Analysis Pipeline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0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147" y="1012657"/>
            <a:ext cx="10972800" cy="29983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Useful SBG </a:t>
            </a:r>
            <a:r>
              <a:rPr lang="en-US" dirty="0" err="1" smtClean="0"/>
              <a:t>scRNA-Seq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4833" y="3687838"/>
            <a:ext cx="809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*Purple = single unconnected app</a:t>
            </a:r>
            <a:br>
              <a:rPr lang="en-US" dirty="0" smtClean="0"/>
            </a:br>
            <a:r>
              <a:rPr lang="en-US" dirty="0" smtClean="0"/>
              <a:t>**Orange = workflow that combines multiple single apps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3_2020 1">
      <a:dk1>
        <a:srgbClr val="636669"/>
      </a:dk1>
      <a:lt1>
        <a:srgbClr val="FFFFFF"/>
      </a:lt1>
      <a:dk2>
        <a:srgbClr val="00594C"/>
      </a:dk2>
      <a:lt2>
        <a:srgbClr val="EAF3F6"/>
      </a:lt2>
      <a:accent1>
        <a:srgbClr val="83BD00"/>
      </a:accent1>
      <a:accent2>
        <a:srgbClr val="C8C9C7"/>
      </a:accent2>
      <a:accent3>
        <a:srgbClr val="008C15"/>
      </a:accent3>
      <a:accent4>
        <a:srgbClr val="B9D3DC"/>
      </a:accent4>
      <a:accent5>
        <a:srgbClr val="FFC72C"/>
      </a:accent5>
      <a:accent6>
        <a:srgbClr val="FF9E1B"/>
      </a:accent6>
      <a:hlink>
        <a:srgbClr val="00594C"/>
      </a:hlink>
      <a:folHlink>
        <a:srgbClr val="83B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320_PowerPointTemplate_PH3-3" id="{1AB24649-67E8-5242-A835-7807E9E00CCD}" vid="{5E6622AE-C451-F042-8EC2-17B521550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111</TotalTime>
  <Words>3020</Words>
  <Application>Microsoft Office PowerPoint</Application>
  <PresentationFormat>Widescreen</PresentationFormat>
  <Paragraphs>499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-apple-system</vt:lpstr>
      <vt:lpstr>Arial</vt:lpstr>
      <vt:lpstr>Arial</vt:lpstr>
      <vt:lpstr>Calibri</vt:lpstr>
      <vt:lpstr>Calibri Light</vt:lpstr>
      <vt:lpstr>Helvetica</vt:lpstr>
      <vt:lpstr>Helvetica Neue</vt:lpstr>
      <vt:lpstr>System Font Regular</vt:lpstr>
      <vt:lpstr>Times New Roman</vt:lpstr>
      <vt:lpstr>Office Theme</vt:lpstr>
      <vt:lpstr>Acrobat Document</vt:lpstr>
      <vt:lpstr>Prism 9</vt:lpstr>
      <vt:lpstr>scRNA-Seq @ H3</vt:lpstr>
      <vt:lpstr>Outline</vt:lpstr>
      <vt:lpstr>scRNA-Seq Rapid Background</vt:lpstr>
      <vt:lpstr>Overview of scRNA-Seq Technologies</vt:lpstr>
      <vt:lpstr>Overview of scRNA-Seq Library Preparation</vt:lpstr>
      <vt:lpstr>General scRNA-Seq Analysis</vt:lpstr>
      <vt:lpstr>Feature Reduction Illustration</vt:lpstr>
      <vt:lpstr>scRNA-Seq Analysis Pipeline</vt:lpstr>
      <vt:lpstr>Current Useful SBG scRNA-Seq Apps</vt:lpstr>
      <vt:lpstr>Current scRNA-Seq SBG Workflow</vt:lpstr>
      <vt:lpstr>Current scRNA-Seq SBG Workflow Available Output</vt:lpstr>
      <vt:lpstr>Evaluation Goals</vt:lpstr>
      <vt:lpstr>Quality Control Evaluation (Report)</vt:lpstr>
      <vt:lpstr>Quality Control and Filtering Part 1</vt:lpstr>
      <vt:lpstr>Quality Control and Filtering PT 2</vt:lpstr>
      <vt:lpstr>Analyzing Sources of Variation: Cell Cycle Phase </vt:lpstr>
      <vt:lpstr>Balancing variation and similiarity</vt:lpstr>
      <vt:lpstr>Identifying clusters and gene markers per cluster</vt:lpstr>
      <vt:lpstr>Heatmap Representations between different clusters</vt:lpstr>
      <vt:lpstr>2 Dataset Examples from H3 Evaluation</vt:lpstr>
      <vt:lpstr>Example Loupe Interactive Visualization</vt:lpstr>
      <vt:lpstr>Example Bioturing Interactive Visualization</vt:lpstr>
      <vt:lpstr>Possible scRNA-Seq Analysis Deliverables</vt:lpstr>
      <vt:lpstr>Host Dashboards OR Reports Genomic Infrastructure Improvements (R-Connect)</vt:lpstr>
      <vt:lpstr>Cell Type Calling (Currently Using at H3)</vt:lpstr>
      <vt:lpstr>Evaluation Criteria – Hybrid Deep Clustering</vt:lpstr>
      <vt:lpstr>Computational Performance Consideration</vt:lpstr>
      <vt:lpstr>Current Final H3 scRNA-Seq Workflow</vt:lpstr>
      <vt:lpstr>H3 scRNA-Seq Pilot Project</vt:lpstr>
      <vt:lpstr>Study Design</vt:lpstr>
      <vt:lpstr>Study Workflow</vt:lpstr>
      <vt:lpstr>HER2-STING ADC induces significant tumor cell loss in CT-26/HER2 model</vt:lpstr>
      <vt:lpstr>Thawed CD45+ TILs maintain good viability (&gt;80%) with modest reduction in cell number </vt:lpstr>
      <vt:lpstr>Freeze/thaw process has minimum impact on TIL composition</vt:lpstr>
      <vt:lpstr>HER2-STING ADC activates immune cells in CT26 tumors</vt:lpstr>
      <vt:lpstr>scRNA-Seq Analysis Results</vt:lpstr>
      <vt:lpstr>Goal &amp; Datasets</vt:lpstr>
      <vt:lpstr>Sample Quality Control</vt:lpstr>
      <vt:lpstr>10k PMBC Results  (Easy Biology &amp; Example of clean scRNA-Seq)</vt:lpstr>
      <vt:lpstr>Overall Statistics</vt:lpstr>
      <vt:lpstr>Basic MIT and BGI Quality Control Measure compare to 10K PBMC</vt:lpstr>
      <vt:lpstr>Distribution &amp; Sampling Depth</vt:lpstr>
      <vt:lpstr>Distribution &amp; Sampling Depth  (Compared to ‘easy’ dataset) </vt:lpstr>
      <vt:lpstr>Overall Pattern </vt:lpstr>
      <vt:lpstr>Cell Type By Sample Percentage</vt:lpstr>
      <vt:lpstr>BGI Percentage Pie Charts</vt:lpstr>
      <vt:lpstr>MIT Percentage Pie Charts</vt:lpstr>
      <vt:lpstr>A lot of Noise on Plot</vt:lpstr>
      <vt:lpstr>Removing Fibroplasts and Epithelial Does Not Change</vt:lpstr>
      <vt:lpstr>Lower Complexity</vt:lpstr>
      <vt:lpstr>Conclusions &amp; Next Steps</vt:lpstr>
      <vt:lpstr>Backup</vt:lpstr>
      <vt:lpstr>Number of New scRNA-Seq Tools</vt:lpstr>
      <vt:lpstr>Categories of tools (June 2021)</vt:lpstr>
      <vt:lpstr>Conclusion </vt:lpstr>
      <vt:lpstr>Discussion</vt:lpstr>
      <vt:lpstr>Gating strategy for myeloid panel</vt:lpstr>
      <vt:lpstr>PowerPoint Presentation</vt:lpstr>
      <vt:lpstr>Distribution of UMI, Gene Counts, Mitochondrial</vt:lpstr>
      <vt:lpstr>UMAP of Data</vt:lpstr>
      <vt:lpstr>PowerPoint Presentation</vt:lpstr>
      <vt:lpstr>PowerPoint Presentation</vt:lpstr>
      <vt:lpstr>Cell Ranger Basic Metrics</vt:lpstr>
      <vt:lpstr>How to draw biologically meaningful insights from scRNASEQ</vt:lpstr>
      <vt:lpstr>scRNA-Seq Basic Quality Control</vt:lpstr>
      <vt:lpstr>scRNA-Seq Cluster Analysis</vt:lpstr>
      <vt:lpstr>POSTN seems to be expressed on CAFs and endothelial cells</vt:lpstr>
      <vt:lpstr>scRNA-Seq Identify Genes between clusters</vt:lpstr>
      <vt:lpstr>scRNA-Seq Cell State Comparison </vt:lpstr>
    </vt:vector>
  </TitlesOfParts>
  <Company>H3 Biomedicine,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Johnson</dc:creator>
  <cp:lastModifiedBy>Nathan Johnson</cp:lastModifiedBy>
  <cp:revision>26</cp:revision>
  <dcterms:created xsi:type="dcterms:W3CDTF">2021-09-20T10:39:57Z</dcterms:created>
  <dcterms:modified xsi:type="dcterms:W3CDTF">2021-09-20T12:31:29Z</dcterms:modified>
</cp:coreProperties>
</file>